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304" r:id="rId6"/>
    <p:sldId id="264" r:id="rId7"/>
    <p:sldId id="330" r:id="rId8"/>
    <p:sldId id="331" r:id="rId9"/>
    <p:sldId id="332" r:id="rId10"/>
    <p:sldId id="265"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80" r:id="rId56"/>
    <p:sldId id="379" r:id="rId57"/>
    <p:sldId id="378" r:id="rId58"/>
    <p:sldId id="381" r:id="rId59"/>
    <p:sldId id="382" r:id="rId60"/>
    <p:sldId id="383" r:id="rId61"/>
    <p:sldId id="388" r:id="rId62"/>
    <p:sldId id="390" r:id="rId63"/>
    <p:sldId id="386" r:id="rId64"/>
    <p:sldId id="384" r:id="rId65"/>
    <p:sldId id="389"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6" r:id="rId81"/>
    <p:sldId id="405" r:id="rId82"/>
    <p:sldId id="407" r:id="rId83"/>
    <p:sldId id="408" r:id="rId84"/>
    <p:sldId id="409" r:id="rId85"/>
    <p:sldId id="410" r:id="rId86"/>
    <p:sldId id="411" r:id="rId87"/>
    <p:sldId id="412" r:id="rId88"/>
    <p:sldId id="413" r:id="rId89"/>
    <p:sldId id="414" r:id="rId90"/>
    <p:sldId id="415" r:id="rId91"/>
    <p:sldId id="416" r:id="rId92"/>
    <p:sldId id="417" r:id="rId93"/>
    <p:sldId id="418" r:id="rId94"/>
    <p:sldId id="419" r:id="rId95"/>
    <p:sldId id="261" r:id="rId96"/>
    <p:sldId id="316" r:id="rId97"/>
    <p:sldId id="317" r:id="rId98"/>
    <p:sldId id="420" r:id="rId99"/>
    <p:sldId id="421" r:id="rId100"/>
    <p:sldId id="422" r:id="rId101"/>
    <p:sldId id="423" r:id="rId102"/>
    <p:sldId id="424" r:id="rId103"/>
    <p:sldId id="425" r:id="rId104"/>
    <p:sldId id="426" r:id="rId105"/>
    <p:sldId id="427" r:id="rId106"/>
    <p:sldId id="428" r:id="rId107"/>
    <p:sldId id="429" r:id="rId108"/>
    <p:sldId id="430" r:id="rId109"/>
    <p:sldId id="431" r:id="rId110"/>
    <p:sldId id="432" r:id="rId111"/>
    <p:sldId id="433" r:id="rId112"/>
    <p:sldId id="434" r:id="rId113"/>
    <p:sldId id="435" r:id="rId114"/>
    <p:sldId id="436" r:id="rId115"/>
    <p:sldId id="437" r:id="rId116"/>
    <p:sldId id="438" r:id="rId117"/>
    <p:sldId id="258" r:id="rId11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74" autoAdjust="0"/>
    <p:restoredTop sz="94660"/>
  </p:normalViewPr>
  <p:slideViewPr>
    <p:cSldViewPr snapToGrid="0">
      <p:cViewPr varScale="1">
        <p:scale>
          <a:sx n="120" d="100"/>
          <a:sy n="120" d="100"/>
        </p:scale>
        <p:origin x="11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hyperlink" Target="https://www.klascement.net/"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3.xml"/><Relationship Id="rId7" Type="http://schemas.openxmlformats.org/officeDocument/2006/relationships/slide" Target="slide50.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2.xml"/><Relationship Id="rId10" Type="http://schemas.openxmlformats.org/officeDocument/2006/relationships/slide" Target="slide95.xml"/><Relationship Id="rId4" Type="http://schemas.openxmlformats.org/officeDocument/2006/relationships/slide" Target="slide6.xml"/><Relationship Id="rId9" Type="http://schemas.openxmlformats.org/officeDocument/2006/relationships/slide" Target="slide56.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gif"/><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2.xml"/><Relationship Id="rId7"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slide" Target="slide2.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3.png"/><Relationship Id="rId9" Type="http://schemas.openxmlformats.org/officeDocument/2006/relationships/image" Target="../media/image38.png"/><Relationship Id="rId1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8.png"/><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7.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22363"/>
            <a:ext cx="9431547" cy="4223360"/>
          </a:xfrm>
        </p:spPr>
        <p:txBody>
          <a:bodyPr/>
          <a:lstStyle/>
          <a:p>
            <a:r>
              <a:rPr lang="nl-BE" dirty="0" smtClean="0"/>
              <a:t>11. Stralend op elk scherm</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12" name="Titel 11"/>
          <p:cNvSpPr>
            <a:spLocks noGrp="1"/>
          </p:cNvSpPr>
          <p:nvPr>
            <p:ph type="title"/>
          </p:nvPr>
        </p:nvSpPr>
        <p:spPr/>
        <p:txBody>
          <a:bodyPr/>
          <a:lstStyle/>
          <a:p>
            <a:endParaRPr lang="nl-BE"/>
          </a:p>
        </p:txBody>
      </p:sp>
      <p:sp>
        <p:nvSpPr>
          <p:cNvPr id="22"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11.2 Je webpagina’s op de rooster gelegd</a:t>
            </a:r>
            <a:endParaRPr lang="nl-BE" dirty="0">
              <a:solidFill>
                <a:schemeClr val="bg1"/>
              </a:solidFill>
            </a:endParaRPr>
          </a:p>
        </p:txBody>
      </p:sp>
      <p:pic>
        <p:nvPicPr>
          <p:cNvPr id="16" name="Afbeelding 15"/>
          <p:cNvPicPr>
            <a:picLocks noChangeAspect="1"/>
          </p:cNvPicPr>
          <p:nvPr/>
        </p:nvPicPr>
        <p:blipFill>
          <a:blip r:embed="rId4"/>
          <a:stretch>
            <a:fillRect/>
          </a:stretch>
        </p:blipFill>
        <p:spPr>
          <a:xfrm>
            <a:off x="1463038" y="1388940"/>
            <a:ext cx="5708144" cy="4320000"/>
          </a:xfrm>
          <a:prstGeom prst="rect">
            <a:avLst/>
          </a:prstGeom>
        </p:spPr>
      </p:pic>
      <p:pic>
        <p:nvPicPr>
          <p:cNvPr id="17" name="Afbeelding 16"/>
          <p:cNvPicPr>
            <a:picLocks noChangeAspect="1"/>
          </p:cNvPicPr>
          <p:nvPr/>
        </p:nvPicPr>
        <p:blipFill>
          <a:blip r:embed="rId5"/>
          <a:stretch>
            <a:fillRect/>
          </a:stretch>
        </p:blipFill>
        <p:spPr>
          <a:xfrm>
            <a:off x="6333601" y="2389892"/>
            <a:ext cx="5708145" cy="4320000"/>
          </a:xfrm>
          <a:prstGeom prst="rect">
            <a:avLst/>
          </a:prstGeom>
        </p:spPr>
      </p:pic>
      <p:sp>
        <p:nvSpPr>
          <p:cNvPr id="19" name="Pijl-rechts 18"/>
          <p:cNvSpPr/>
          <p:nvPr/>
        </p:nvSpPr>
        <p:spPr>
          <a:xfrm>
            <a:off x="4546122" y="5029197"/>
            <a:ext cx="3234906" cy="6487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3" name="Ovaal 22"/>
          <p:cNvSpPr/>
          <p:nvPr/>
        </p:nvSpPr>
        <p:spPr>
          <a:xfrm>
            <a:off x="3143176" y="5029196"/>
            <a:ext cx="1353534" cy="747049"/>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hthoek 27"/>
          <p:cNvSpPr/>
          <p:nvPr/>
        </p:nvSpPr>
        <p:spPr>
          <a:xfrm>
            <a:off x="7327935" y="1523656"/>
            <a:ext cx="4713811"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get.bootstrap.com</a:t>
            </a:r>
            <a:endParaRPr lang="nl-BE" sz="3600" dirty="0"/>
          </a:p>
        </p:txBody>
      </p:sp>
      <p:pic>
        <p:nvPicPr>
          <p:cNvPr id="31" name="Afbeelding 30"/>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5065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4.3.</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tabel responsief 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11.6</a:t>
            </a:r>
            <a:endParaRPr lang="nl-BE" sz="2800" dirty="0"/>
          </a:p>
        </p:txBody>
      </p:sp>
    </p:spTree>
    <p:extLst>
      <p:ext uri="{BB962C8B-B14F-4D97-AF65-F5344CB8AC3E}">
        <p14:creationId xmlns:p14="http://schemas.microsoft.com/office/powerpoint/2010/main" val="74015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oefening-11-7</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het lesrooster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11.7</a:t>
            </a:r>
            <a:endParaRPr lang="nl-BE" sz="2800" dirty="0"/>
          </a:p>
        </p:txBody>
      </p:sp>
    </p:spTree>
    <p:extLst>
      <p:ext uri="{BB962C8B-B14F-4D97-AF65-F5344CB8AC3E}">
        <p14:creationId xmlns:p14="http://schemas.microsoft.com/office/powerpoint/2010/main" val="84799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6.7.</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oefening-11-8</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11.8</a:t>
            </a:r>
            <a:endParaRPr lang="nl-BE" sz="2800" dirty="0"/>
          </a:p>
        </p:txBody>
      </p:sp>
    </p:spTree>
    <p:extLst>
      <p:ext uri="{BB962C8B-B14F-4D97-AF65-F5344CB8AC3E}">
        <p14:creationId xmlns:p14="http://schemas.microsoft.com/office/powerpoint/2010/main" val="9001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6.8.</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oefening-11-9</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11.9</a:t>
            </a:r>
            <a:endParaRPr lang="nl-BE" sz="2800" dirty="0"/>
          </a:p>
        </p:txBody>
      </p:sp>
    </p:spTree>
    <p:extLst>
      <p:ext uri="{BB962C8B-B14F-4D97-AF65-F5344CB8AC3E}">
        <p14:creationId xmlns:p14="http://schemas.microsoft.com/office/powerpoint/2010/main" val="21393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6.9.</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oefening-11-10</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11.10</a:t>
            </a:r>
            <a:endParaRPr lang="nl-BE" sz="2800" dirty="0"/>
          </a:p>
        </p:txBody>
      </p:sp>
    </p:spTree>
    <p:extLst>
      <p:ext uri="{BB962C8B-B14F-4D97-AF65-F5344CB8AC3E}">
        <p14:creationId xmlns:p14="http://schemas.microsoft.com/office/powerpoint/2010/main" val="363500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7.4.</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oefening-11-11</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11.11</a:t>
            </a:r>
            <a:endParaRPr lang="nl-BE" sz="2800" dirty="0"/>
          </a:p>
        </p:txBody>
      </p:sp>
    </p:spTree>
    <p:extLst>
      <p:ext uri="{BB962C8B-B14F-4D97-AF65-F5344CB8AC3E}">
        <p14:creationId xmlns:p14="http://schemas.microsoft.com/office/powerpoint/2010/main" val="424227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7.10.</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oefening-11-12</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11.12</a:t>
            </a:r>
            <a:endParaRPr lang="nl-BE" sz="2800" dirty="0"/>
          </a:p>
        </p:txBody>
      </p:sp>
    </p:spTree>
    <p:extLst>
      <p:ext uri="{BB962C8B-B14F-4D97-AF65-F5344CB8AC3E}">
        <p14:creationId xmlns:p14="http://schemas.microsoft.com/office/powerpoint/2010/main" val="7325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8</a:t>
            </a:r>
            <a:r>
              <a:rPr lang="nl-BE" sz="2800" dirty="0" smtClean="0">
                <a:solidFill>
                  <a:schemeClr val="tx1"/>
                </a:solidFill>
              </a:rPr>
              <a:t>.10.</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oefening-11-13</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11.13</a:t>
            </a:r>
            <a:endParaRPr lang="nl-BE" sz="2800" dirty="0"/>
          </a:p>
        </p:txBody>
      </p:sp>
    </p:spTree>
    <p:extLst>
      <p:ext uri="{BB962C8B-B14F-4D97-AF65-F5344CB8AC3E}">
        <p14:creationId xmlns:p14="http://schemas.microsoft.com/office/powerpoint/2010/main" val="264344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9.8.</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11.14</a:t>
            </a:r>
            <a:endParaRPr lang="nl-BE" sz="2800" dirty="0"/>
          </a:p>
        </p:txBody>
      </p:sp>
    </p:spTree>
    <p:extLst>
      <p:ext uri="{BB962C8B-B14F-4D97-AF65-F5344CB8AC3E}">
        <p14:creationId xmlns:p14="http://schemas.microsoft.com/office/powerpoint/2010/main" val="221712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10.2.</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van de slideshow een Bootstrap carrousel.</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11.15</a:t>
            </a:r>
            <a:endParaRPr lang="nl-BE" sz="2800" dirty="0"/>
          </a:p>
        </p:txBody>
      </p:sp>
    </p:spTree>
    <p:extLst>
      <p:ext uri="{BB962C8B-B14F-4D97-AF65-F5344CB8AC3E}">
        <p14:creationId xmlns:p14="http://schemas.microsoft.com/office/powerpoint/2010/main" val="98249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a:xfrm>
            <a:off x="1463039" y="1433605"/>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22"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pic>
        <p:nvPicPr>
          <p:cNvPr id="31" name="Afbeelding 3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2" name="Afbeelding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98" y="1636862"/>
            <a:ext cx="1234389" cy="1455028"/>
          </a:xfrm>
          <a:prstGeom prst="rect">
            <a:avLst/>
          </a:prstGeom>
        </p:spPr>
      </p:pic>
      <p:sp>
        <p:nvSpPr>
          <p:cNvPr id="3" name="Tekstvak 2"/>
          <p:cNvSpPr txBox="1"/>
          <p:nvPr/>
        </p:nvSpPr>
        <p:spPr>
          <a:xfrm>
            <a:off x="1589107" y="3067069"/>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pic>
        <p:nvPicPr>
          <p:cNvPr id="14" name="Afbeelding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7542" y="4321635"/>
            <a:ext cx="1180145" cy="1525713"/>
          </a:xfrm>
          <a:prstGeom prst="rect">
            <a:avLst/>
          </a:prstGeom>
        </p:spPr>
      </p:pic>
      <p:sp>
        <p:nvSpPr>
          <p:cNvPr id="24" name="Tekstvak 23"/>
          <p:cNvSpPr txBox="1"/>
          <p:nvPr/>
        </p:nvSpPr>
        <p:spPr>
          <a:xfrm>
            <a:off x="1620034" y="5805962"/>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sp>
        <p:nvSpPr>
          <p:cNvPr id="15" name="Pijl-omlaag 14"/>
          <p:cNvSpPr/>
          <p:nvPr/>
        </p:nvSpPr>
        <p:spPr>
          <a:xfrm>
            <a:off x="2277990" y="3436401"/>
            <a:ext cx="785004" cy="83744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25" name="Afbeelding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847" y="3537831"/>
            <a:ext cx="780529" cy="1009082"/>
          </a:xfrm>
          <a:prstGeom prst="rect">
            <a:avLst/>
          </a:prstGeom>
        </p:spPr>
      </p:pic>
      <p:sp>
        <p:nvSpPr>
          <p:cNvPr id="26" name="Tekstvak 25"/>
          <p:cNvSpPr txBox="1"/>
          <p:nvPr/>
        </p:nvSpPr>
        <p:spPr>
          <a:xfrm>
            <a:off x="4947699" y="4534231"/>
            <a:ext cx="4828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css</a:t>
            </a:r>
            <a:endParaRPr lang="nl-BE" sz="1400" dirty="0">
              <a:latin typeface="Code New Roman" panose="020B0609020204030204" pitchFamily="49" charset="0"/>
              <a:cs typeface="Code New Roman" panose="020B0609020204030204" pitchFamily="49" charset="0"/>
            </a:endParaRPr>
          </a:p>
        </p:txBody>
      </p:sp>
      <p:pic>
        <p:nvPicPr>
          <p:cNvPr id="27" name="Afbeelding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518" y="5271860"/>
            <a:ext cx="780529" cy="1009082"/>
          </a:xfrm>
          <a:prstGeom prst="rect">
            <a:avLst/>
          </a:prstGeom>
        </p:spPr>
      </p:pic>
      <p:sp>
        <p:nvSpPr>
          <p:cNvPr id="29" name="Tekstvak 28"/>
          <p:cNvSpPr txBox="1"/>
          <p:nvPr/>
        </p:nvSpPr>
        <p:spPr>
          <a:xfrm>
            <a:off x="4943370" y="6268260"/>
            <a:ext cx="35618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js</a:t>
            </a:r>
            <a:endParaRPr lang="nl-BE" sz="1400" dirty="0">
              <a:latin typeface="Code New Roman" panose="020B0609020204030204" pitchFamily="49" charset="0"/>
              <a:cs typeface="Code New Roman" panose="020B0609020204030204" pitchFamily="49" charset="0"/>
            </a:endParaRPr>
          </a:p>
        </p:txBody>
      </p:sp>
      <p:sp>
        <p:nvSpPr>
          <p:cNvPr id="30" name="Pijl-omlaag 29"/>
          <p:cNvSpPr/>
          <p:nvPr/>
        </p:nvSpPr>
        <p:spPr>
          <a:xfrm rot="14484594">
            <a:off x="3675085" y="4019567"/>
            <a:ext cx="785004" cy="134858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18" name="Afbeelding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8661" y="2565445"/>
            <a:ext cx="870956" cy="870956"/>
          </a:xfrm>
          <a:prstGeom prst="rect">
            <a:avLst/>
          </a:prstGeom>
        </p:spPr>
      </p:pic>
      <p:sp>
        <p:nvSpPr>
          <p:cNvPr id="32" name="Tekstvak 31"/>
          <p:cNvSpPr txBox="1"/>
          <p:nvPr/>
        </p:nvSpPr>
        <p:spPr>
          <a:xfrm>
            <a:off x="7006272" y="2206402"/>
            <a:ext cx="1476686"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bootstrap.css</a:t>
            </a:r>
            <a:endParaRPr lang="nl-BE" sz="1400" dirty="0">
              <a:latin typeface="Code New Roman" panose="020B0609020204030204" pitchFamily="49" charset="0"/>
              <a:cs typeface="Code New Roman" panose="020B0609020204030204" pitchFamily="49" charset="0"/>
            </a:endParaRPr>
          </a:p>
        </p:txBody>
      </p:sp>
      <p:sp>
        <p:nvSpPr>
          <p:cNvPr id="33" name="Tekstvak 32"/>
          <p:cNvSpPr txBox="1"/>
          <p:nvPr/>
        </p:nvSpPr>
        <p:spPr>
          <a:xfrm>
            <a:off x="6807499" y="3318036"/>
            <a:ext cx="1874231"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bootstrap.css.map</a:t>
            </a:r>
            <a:endParaRPr lang="nl-BE" sz="1400" dirty="0">
              <a:latin typeface="Code New Roman" panose="020B0609020204030204" pitchFamily="49" charset="0"/>
              <a:cs typeface="Code New Roman" panose="020B0609020204030204" pitchFamily="49" charset="0"/>
            </a:endParaRPr>
          </a:p>
        </p:txBody>
      </p:sp>
      <p:pic>
        <p:nvPicPr>
          <p:cNvPr id="35" name="Afbeelding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843" y="4732696"/>
            <a:ext cx="870956" cy="870956"/>
          </a:xfrm>
          <a:prstGeom prst="rect">
            <a:avLst/>
          </a:prstGeom>
        </p:spPr>
      </p:pic>
      <p:sp>
        <p:nvSpPr>
          <p:cNvPr id="36" name="Tekstvak 35"/>
          <p:cNvSpPr txBox="1"/>
          <p:nvPr/>
        </p:nvSpPr>
        <p:spPr>
          <a:xfrm>
            <a:off x="6821681" y="4414382"/>
            <a:ext cx="186461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bootstrap.min.css</a:t>
            </a:r>
            <a:endParaRPr lang="nl-BE" sz="1400" dirty="0">
              <a:latin typeface="Code New Roman" panose="020B0609020204030204" pitchFamily="49" charset="0"/>
              <a:cs typeface="Code New Roman" panose="020B0609020204030204" pitchFamily="49" charset="0"/>
            </a:endParaRPr>
          </a:p>
        </p:txBody>
      </p:sp>
      <p:sp>
        <p:nvSpPr>
          <p:cNvPr id="37" name="Tekstvak 36"/>
          <p:cNvSpPr txBox="1"/>
          <p:nvPr/>
        </p:nvSpPr>
        <p:spPr>
          <a:xfrm>
            <a:off x="6622908" y="5510244"/>
            <a:ext cx="226215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bootstrap.min.css.map</a:t>
            </a:r>
            <a:endParaRPr lang="nl-BE" sz="1400" dirty="0">
              <a:latin typeface="Code New Roman" panose="020B0609020204030204" pitchFamily="49" charset="0"/>
              <a:cs typeface="Code New Roman" panose="020B0609020204030204" pitchFamily="49" charset="0"/>
            </a:endParaRPr>
          </a:p>
        </p:txBody>
      </p:sp>
      <p:sp>
        <p:nvSpPr>
          <p:cNvPr id="38" name="Tekstvak 37"/>
          <p:cNvSpPr txBox="1"/>
          <p:nvPr/>
        </p:nvSpPr>
        <p:spPr>
          <a:xfrm>
            <a:off x="7382732" y="5468041"/>
            <a:ext cx="1114408" cy="1107996"/>
          </a:xfrm>
          <a:prstGeom prst="rect">
            <a:avLst/>
          </a:prstGeom>
          <a:noFill/>
        </p:spPr>
        <p:txBody>
          <a:bodyPr wrap="none" rtlCol="0">
            <a:spAutoFit/>
          </a:bodyPr>
          <a:lstStyle/>
          <a:p>
            <a:r>
              <a:rPr lang="nl-BE" sz="6600" dirty="0" smtClean="0">
                <a:latin typeface="Code New Roman" panose="020B0609020204030204" pitchFamily="49" charset="0"/>
                <a:cs typeface="Code New Roman" panose="020B0609020204030204" pitchFamily="49" charset="0"/>
              </a:rPr>
              <a:t>… </a:t>
            </a:r>
            <a:endParaRPr lang="nl-BE" sz="6600" dirty="0">
              <a:latin typeface="Code New Roman" panose="020B0609020204030204" pitchFamily="49" charset="0"/>
              <a:cs typeface="Code New Roman" panose="020B0609020204030204" pitchFamily="49" charset="0"/>
            </a:endParaRPr>
          </a:p>
        </p:txBody>
      </p:sp>
      <p:sp>
        <p:nvSpPr>
          <p:cNvPr id="21" name="Linkeraccolade 20"/>
          <p:cNvSpPr/>
          <p:nvPr/>
        </p:nvSpPr>
        <p:spPr>
          <a:xfrm>
            <a:off x="5987119" y="1621595"/>
            <a:ext cx="782913" cy="4785736"/>
          </a:xfrm>
          <a:prstGeom prst="leftBrace">
            <a:avLst/>
          </a:pr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BE"/>
          </a:p>
        </p:txBody>
      </p:sp>
      <p:sp>
        <p:nvSpPr>
          <p:cNvPr id="40" name="Pijl-omlaag 39"/>
          <p:cNvSpPr/>
          <p:nvPr/>
        </p:nvSpPr>
        <p:spPr>
          <a:xfrm rot="16200000">
            <a:off x="8887141" y="1114024"/>
            <a:ext cx="490848" cy="171133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41" name="Afbeelding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49" y="1541356"/>
            <a:ext cx="1180145" cy="1525713"/>
          </a:xfrm>
          <a:prstGeom prst="rect">
            <a:avLst/>
          </a:prstGeom>
        </p:spPr>
      </p:pic>
      <p:sp>
        <p:nvSpPr>
          <p:cNvPr id="42" name="Tekstvak 41"/>
          <p:cNvSpPr txBox="1"/>
          <p:nvPr/>
        </p:nvSpPr>
        <p:spPr>
          <a:xfrm>
            <a:off x="10529829" y="3029430"/>
            <a:ext cx="78098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opmaak</a:t>
            </a:r>
            <a:endParaRPr lang="nl-BE" sz="1400" dirty="0">
              <a:latin typeface="Code New Roman" panose="020B0609020204030204" pitchFamily="49" charset="0"/>
              <a:cs typeface="Code New Roman" panose="020B0609020204030204" pitchFamily="49" charset="0"/>
            </a:endParaRPr>
          </a:p>
        </p:txBody>
      </p:sp>
      <p:pic>
        <p:nvPicPr>
          <p:cNvPr id="2052" name="Picture 4" descr="Formation CSS avancé | Human Coders Formati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2732" y="1551102"/>
            <a:ext cx="664014" cy="6640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Formation CSS avancé | Human Coders Formati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2132" y="3739347"/>
            <a:ext cx="664014" cy="66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8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animBg="1"/>
      <p:bldP spid="26" grpId="0"/>
      <p:bldP spid="29" grpId="0"/>
      <p:bldP spid="30" grpId="0" animBg="1"/>
      <p:bldP spid="32" grpId="0"/>
      <p:bldP spid="33" grpId="0"/>
      <p:bldP spid="36" grpId="0"/>
      <p:bldP spid="37" grpId="0"/>
      <p:bldP spid="38" grpId="0"/>
      <p:bldP spid="21" grpId="0" animBg="1"/>
      <p:bldP spid="40" grpId="0" animBg="1"/>
      <p:bldP spid="4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10.5.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website responsief, zodat die er ook goed uit ziet op mobiele schermen. Maak van het drop-down-menu een responsief uitklapbaar </a:t>
            </a:r>
            <a:r>
              <a:rPr lang="nl-BE" sz="2800" dirty="0" smtClean="0">
                <a:solidFill>
                  <a:schemeClr val="tx1"/>
                </a:solidFill>
              </a:rPr>
              <a:t>menu </a:t>
            </a:r>
            <a:r>
              <a:rPr lang="nl-BE" sz="2800" dirty="0">
                <a:solidFill>
                  <a:schemeClr val="tx1"/>
                </a:solidFill>
              </a:rPr>
              <a:t>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11.16</a:t>
            </a:r>
            <a:endParaRPr lang="nl-BE" sz="2800" dirty="0"/>
          </a:p>
        </p:txBody>
      </p:sp>
    </p:spTree>
    <p:extLst>
      <p:ext uri="{BB962C8B-B14F-4D97-AF65-F5344CB8AC3E}">
        <p14:creationId xmlns:p14="http://schemas.microsoft.com/office/powerpoint/2010/main" val="19946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met behulp van Bootstrap, voor een webwinkel die zes types van smartphones verkoopt. Vul de Bootstrap-opmaak aan met je eigen opmaakbestand en maak waar dat zinvol is </a:t>
            </a:r>
            <a:r>
              <a:rPr lang="nl-BE" sz="2400" dirty="0" smtClean="0">
                <a:solidFill>
                  <a:schemeClr val="tx1"/>
                </a:solidFill>
              </a:rPr>
              <a:t>gebruik </a:t>
            </a:r>
            <a:r>
              <a:rPr lang="nl-BE" sz="2400" dirty="0">
                <a:solidFill>
                  <a:schemeClr val="tx1"/>
                </a:solidFill>
              </a:rPr>
              <a:t>van discrete jQuery-effecten.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eenvoudig logo voor de webwinkel dat je gebruikt op de website zelf, maar ook als icoontje toepast in de browser.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openingspagina met daarin een wervende boodschap in een </a:t>
            </a:r>
            <a:r>
              <a:rPr lang="nl-BE" sz="2400" dirty="0" err="1">
                <a:solidFill>
                  <a:schemeClr val="tx1"/>
                </a:solidFill>
              </a:rPr>
              <a:t>jumbotron</a:t>
            </a:r>
            <a:r>
              <a:rPr lang="nl-BE" sz="2400" dirty="0">
                <a:solidFill>
                  <a:schemeClr val="tx1"/>
                </a:solidFill>
              </a:rPr>
              <a:t>, een korte beschrijving van je webwinkel en de contactgegevens ervan – uiteraard mag je die gewoon </a:t>
            </a:r>
            <a:r>
              <a:rPr lang="nl-BE" sz="2400" dirty="0" smtClean="0">
                <a:solidFill>
                  <a:schemeClr val="tx1"/>
                </a:solidFill>
              </a:rPr>
              <a:t>verzinnen.</a:t>
            </a: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spTree>
    <p:extLst>
      <p:ext uri="{BB962C8B-B14F-4D97-AF65-F5344CB8AC3E}">
        <p14:creationId xmlns:p14="http://schemas.microsoft.com/office/powerpoint/2010/main" val="404733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Stel </a:t>
            </a:r>
            <a:r>
              <a:rPr lang="nl-BE" sz="2400" dirty="0">
                <a:solidFill>
                  <a:schemeClr val="tx1"/>
                </a:solidFill>
              </a:rPr>
              <a:t>elk type van smartphone dat verkocht wordt voor in een aparte </a:t>
            </a:r>
            <a:r>
              <a:rPr lang="nl-BE" sz="2400" dirty="0" err="1">
                <a:solidFill>
                  <a:schemeClr val="tx1"/>
                </a:solidFill>
              </a:rPr>
              <a:t>pagi-na</a:t>
            </a:r>
            <a:r>
              <a:rPr lang="nl-BE" sz="2400" dirty="0">
                <a:solidFill>
                  <a:schemeClr val="tx1"/>
                </a:solidFill>
              </a:rPr>
              <a:t>. Zorg in elke pagina voor afbeeldingen in een carrousel.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Voorzie </a:t>
            </a:r>
            <a:r>
              <a:rPr lang="nl-BE" sz="2400" dirty="0">
                <a:solidFill>
                  <a:schemeClr val="tx1"/>
                </a:solidFill>
              </a:rPr>
              <a:t>een aparte pagina waarin je de eigenschappen van de zes smartphones met elkaar vergelijkt in een netjes opgemaakte tabel.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in een aparte pagina een </a:t>
            </a:r>
            <a:r>
              <a:rPr lang="nl-BE" sz="2400" dirty="0" smtClean="0">
                <a:solidFill>
                  <a:schemeClr val="tx1"/>
                </a:solidFill>
              </a:rPr>
              <a:t>bestelformuliertje </a:t>
            </a:r>
            <a:r>
              <a:rPr lang="nl-BE" sz="2400" dirty="0">
                <a:solidFill>
                  <a:schemeClr val="tx1"/>
                </a:solidFill>
              </a:rPr>
              <a:t>waar een bezoeker een of meer smartphones kan bestellen. De bezoeker kan in dit formulier ook alle adresgegevens </a:t>
            </a:r>
            <a:r>
              <a:rPr lang="nl-BE" sz="2400" dirty="0" smtClean="0">
                <a:solidFill>
                  <a:schemeClr val="tx1"/>
                </a:solidFill>
              </a:rPr>
              <a:t>noteren </a:t>
            </a:r>
            <a:r>
              <a:rPr lang="nl-BE" sz="2400" dirty="0">
                <a:solidFill>
                  <a:schemeClr val="tx1"/>
                </a:solidFill>
              </a:rPr>
              <a:t>voor verzending en facturatie. Zorg voor de nodige validatie van de invoer.</a:t>
            </a: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spTree>
    <p:extLst>
      <p:ext uri="{BB962C8B-B14F-4D97-AF65-F5344CB8AC3E}">
        <p14:creationId xmlns:p14="http://schemas.microsoft.com/office/powerpoint/2010/main" val="85522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Na </a:t>
            </a:r>
            <a:r>
              <a:rPr lang="nl-BE" sz="2400" dirty="0">
                <a:solidFill>
                  <a:schemeClr val="tx1"/>
                </a:solidFill>
              </a:rPr>
              <a:t>het insturen van het </a:t>
            </a:r>
            <a:r>
              <a:rPr lang="nl-BE" sz="2400" dirty="0" smtClean="0">
                <a:solidFill>
                  <a:schemeClr val="tx1"/>
                </a:solidFill>
              </a:rPr>
              <a:t>bestelformuliertje </a:t>
            </a:r>
            <a:r>
              <a:rPr lang="nl-BE" sz="2400" dirty="0">
                <a:solidFill>
                  <a:schemeClr val="tx1"/>
                </a:solidFill>
              </a:rPr>
              <a:t>verschijnt </a:t>
            </a:r>
            <a:r>
              <a:rPr lang="nl-BE" sz="2400" dirty="0" smtClean="0">
                <a:solidFill>
                  <a:schemeClr val="tx1"/>
                </a:solidFill>
              </a:rPr>
              <a:t/>
            </a:r>
            <a:br>
              <a:rPr lang="nl-BE" sz="2400" dirty="0" smtClean="0">
                <a:solidFill>
                  <a:schemeClr val="tx1"/>
                </a:solidFill>
              </a:rPr>
            </a:br>
            <a:r>
              <a:rPr lang="nl-BE" sz="2400" dirty="0" smtClean="0">
                <a:solidFill>
                  <a:schemeClr val="tx1"/>
                </a:solidFill>
              </a:rPr>
              <a:t>een </a:t>
            </a:r>
            <a:r>
              <a:rPr lang="nl-BE" sz="2400" dirty="0">
                <a:solidFill>
                  <a:schemeClr val="tx1"/>
                </a:solidFill>
              </a:rPr>
              <a:t>overzicht van de bestelling in een modaal </a:t>
            </a:r>
            <a:r>
              <a:rPr lang="nl-BE" sz="2400" dirty="0" smtClean="0">
                <a:solidFill>
                  <a:schemeClr val="tx1"/>
                </a:solidFill>
              </a:rPr>
              <a:t/>
            </a:r>
            <a:br>
              <a:rPr lang="nl-BE" sz="2400" dirty="0" smtClean="0">
                <a:solidFill>
                  <a:schemeClr val="tx1"/>
                </a:solidFill>
              </a:rPr>
            </a:br>
            <a:r>
              <a:rPr lang="nl-BE" sz="2400" dirty="0" smtClean="0">
                <a:solidFill>
                  <a:schemeClr val="tx1"/>
                </a:solidFill>
              </a:rPr>
              <a:t>venster</a:t>
            </a:r>
            <a:r>
              <a:rPr lang="nl-BE" sz="24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smtClean="0">
                <a:solidFill>
                  <a:schemeClr val="tx1"/>
                </a:solidFill>
              </a:rPr>
              <a:t/>
            </a:r>
            <a:br>
              <a:rPr lang="nl-BE" sz="2400" dirty="0" smtClean="0">
                <a:solidFill>
                  <a:schemeClr val="tx1"/>
                </a:solidFill>
              </a:rPr>
            </a:br>
            <a:r>
              <a:rPr lang="nl-BE" sz="2400" dirty="0" err="1" smtClean="0">
                <a:solidFill>
                  <a:schemeClr val="tx1"/>
                </a:solidFill>
              </a:rPr>
              <a:t>validator</a:t>
            </a:r>
            <a:r>
              <a:rPr lang="nl-BE" sz="2400" dirty="0" smtClean="0">
                <a:solidFill>
                  <a:schemeClr val="tx1"/>
                </a:solidFill>
              </a:rPr>
              <a:t> </a:t>
            </a:r>
            <a:r>
              <a:rPr lang="nl-BE" sz="2400" dirty="0">
                <a:solidFill>
                  <a:schemeClr val="tx1"/>
                </a:solidFill>
              </a:rPr>
              <a:t>van W3C</a:t>
            </a:r>
            <a:r>
              <a:rPr lang="nl-BE" sz="2400" dirty="0" smtClean="0">
                <a:solidFill>
                  <a:schemeClr val="tx1"/>
                </a:solidFill>
              </a:rPr>
              <a:t>.</a:t>
            </a: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pic>
        <p:nvPicPr>
          <p:cNvPr id="15" name="Afbeelding 14" descr="Afbeeldingsresultaat voor smartphon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9299" y="1748118"/>
            <a:ext cx="5062448" cy="5023305"/>
          </a:xfrm>
          <a:prstGeom prst="rect">
            <a:avLst/>
          </a:prstGeom>
          <a:noFill/>
          <a:ln>
            <a:noFill/>
          </a:ln>
        </p:spPr>
      </p:pic>
    </p:spTree>
    <p:extLst>
      <p:ext uri="{BB962C8B-B14F-4D97-AF65-F5344CB8AC3E}">
        <p14:creationId xmlns:p14="http://schemas.microsoft.com/office/powerpoint/2010/main" val="133603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met een jaarkalender voor het huidige jaar. Elke maand wordt in tabelvorm (7 kolommen) op een aparte pagina weergegeven.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responsief en dynamisch menu om door de jaarkalender te navigeren.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openingspagina met daarin een duidelijke titel in een </a:t>
            </a:r>
            <a:r>
              <a:rPr lang="nl-BE" sz="2400" dirty="0" err="1">
                <a:solidFill>
                  <a:schemeClr val="tx1"/>
                </a:solidFill>
              </a:rPr>
              <a:t>jumbotron</a:t>
            </a:r>
            <a:r>
              <a:rPr lang="nl-BE" sz="2400" dirty="0">
                <a:solidFill>
                  <a:schemeClr val="tx1"/>
                </a:solidFill>
              </a:rPr>
              <a:t>, en een formuliertje waarin de bezoeker een </a:t>
            </a:r>
            <a:r>
              <a:rPr lang="nl-BE" sz="2400" dirty="0" smtClean="0">
                <a:solidFill>
                  <a:schemeClr val="tx1"/>
                </a:solidFill>
              </a:rPr>
              <a:t>toekomstige </a:t>
            </a:r>
            <a:r>
              <a:rPr lang="nl-BE" sz="2400" dirty="0">
                <a:solidFill>
                  <a:schemeClr val="tx1"/>
                </a:solidFill>
              </a:rPr>
              <a:t>datum in het huidige jaar kan opgeven. Via een script wordt berekend hoeveel dagen er nog zijn tot die gekozen datum en die wordt </a:t>
            </a:r>
            <a:r>
              <a:rPr lang="nl-BE" sz="2400" dirty="0" smtClean="0">
                <a:solidFill>
                  <a:schemeClr val="tx1"/>
                </a:solidFill>
              </a:rPr>
              <a:t>weergegeven </a:t>
            </a:r>
            <a:r>
              <a:rPr lang="nl-BE" sz="2400" dirty="0">
                <a:solidFill>
                  <a:schemeClr val="tx1"/>
                </a:solidFill>
              </a:rPr>
              <a:t>op de pagina. Zorg voor validatie van de invoer.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11.18</a:t>
            </a:r>
            <a:endParaRPr lang="nl-BE" sz="2800" dirty="0"/>
          </a:p>
        </p:txBody>
      </p:sp>
    </p:spTree>
    <p:extLst>
      <p:ext uri="{BB962C8B-B14F-4D97-AF65-F5344CB8AC3E}">
        <p14:creationId xmlns:p14="http://schemas.microsoft.com/office/powerpoint/2010/main" val="329794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voor een nieuwswebsite. Die bestaat uit vijf pagina’s: de voorpagina, binnenlands nieuws, politiek nieuws, buitenlands nieuws en sport.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eenvoudig logo voor de webwinkel dat je gebruikt op de website zelf, maar ook als icoontje toepast in de browser.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responsief en dynamisch menu om door je nieuwswebsite te navigeren.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voorpagina met daarin een duidelijke titel in een </a:t>
            </a:r>
            <a:r>
              <a:rPr lang="nl-BE" sz="2400" dirty="0" err="1">
                <a:solidFill>
                  <a:schemeClr val="tx1"/>
                </a:solidFill>
              </a:rPr>
              <a:t>jumbotron</a:t>
            </a:r>
            <a:r>
              <a:rPr lang="nl-BE" sz="2400" dirty="0">
                <a:solidFill>
                  <a:schemeClr val="tx1"/>
                </a:solidFill>
              </a:rPr>
              <a:t>. </a:t>
            </a:r>
            <a:endParaRPr lang="nl-BE" sz="2400" dirty="0" smtClean="0">
              <a:solidFill>
                <a:schemeClr val="tx1"/>
              </a:solidFill>
            </a:endParaRPr>
          </a:p>
          <a:p>
            <a:pPr lvl="0" algn="r">
              <a:spcBef>
                <a:spcPts val="1200"/>
              </a:spcBef>
              <a:buClr>
                <a:schemeClr val="accent6"/>
              </a:buClr>
            </a:pPr>
            <a:r>
              <a:rPr lang="nl-BE" sz="2400" dirty="0" smtClean="0">
                <a:solidFill>
                  <a:schemeClr val="tx1"/>
                </a:solidFill>
              </a:rPr>
              <a:t>../..</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11.19</a:t>
            </a:r>
            <a:endParaRPr lang="nl-BE" sz="2800" dirty="0"/>
          </a:p>
        </p:txBody>
      </p:sp>
    </p:spTree>
    <p:extLst>
      <p:ext uri="{BB962C8B-B14F-4D97-AF65-F5344CB8AC3E}">
        <p14:creationId xmlns:p14="http://schemas.microsoft.com/office/powerpoint/2010/main" val="355033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Voorzie </a:t>
            </a:r>
            <a:r>
              <a:rPr lang="nl-BE" sz="2400" dirty="0">
                <a:solidFill>
                  <a:schemeClr val="tx1"/>
                </a:solidFill>
              </a:rPr>
              <a:t>elke pagina van enkele artikels met bijhorende foto’s – die mag je voor deze oefening van bestaande nieuwswebsites lenen. Elke pagina wordt in drie kolommen verdeeld.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r>
              <a:rPr lang="nl-BE" sz="2400" dirty="0" smtClean="0">
                <a:solidFill>
                  <a:schemeClr val="tx1"/>
                </a:solidFill>
              </a:rPr>
              <a:t> </a:t>
            </a: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11.19</a:t>
            </a:r>
            <a:endParaRPr lang="nl-BE" sz="2800" dirty="0"/>
          </a:p>
        </p:txBody>
      </p:sp>
    </p:spTree>
    <p:extLst>
      <p:ext uri="{BB962C8B-B14F-4D97-AF65-F5344CB8AC3E}">
        <p14:creationId xmlns:p14="http://schemas.microsoft.com/office/powerpoint/2010/main" val="21639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 Stralend op elk scherm</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11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716" y="439947"/>
            <a:ext cx="6418053" cy="6418053"/>
          </a:xfrm>
          <a:prstGeom prst="rect">
            <a:avLst/>
          </a:prstGeom>
        </p:spPr>
      </p:pic>
    </p:spTree>
    <p:extLst>
      <p:ext uri="{BB962C8B-B14F-4D97-AF65-F5344CB8AC3E}">
        <p14:creationId xmlns:p14="http://schemas.microsoft.com/office/powerpoint/2010/main" val="393793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40" y="1363325"/>
            <a:ext cx="10578706" cy="5346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Rechthoek 32"/>
          <p:cNvSpPr/>
          <p:nvPr/>
        </p:nvSpPr>
        <p:spPr>
          <a:xfrm>
            <a:off x="1609689" y="1537932"/>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4" name="Rechthoek 33"/>
          <p:cNvSpPr/>
          <p:nvPr/>
        </p:nvSpPr>
        <p:spPr>
          <a:xfrm>
            <a:off x="2473130" y="1537932"/>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5" name="Rechthoek 34"/>
          <p:cNvSpPr/>
          <p:nvPr/>
        </p:nvSpPr>
        <p:spPr>
          <a:xfrm>
            <a:off x="3331076"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6" name="Rechthoek 35"/>
          <p:cNvSpPr/>
          <p:nvPr/>
        </p:nvSpPr>
        <p:spPr>
          <a:xfrm>
            <a:off x="4194516"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7" name="Rechthoek 36"/>
          <p:cNvSpPr/>
          <p:nvPr/>
        </p:nvSpPr>
        <p:spPr>
          <a:xfrm>
            <a:off x="5052462"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8" name="Rechthoek 37"/>
          <p:cNvSpPr/>
          <p:nvPr/>
        </p:nvSpPr>
        <p:spPr>
          <a:xfrm>
            <a:off x="5910408"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9" name="Rechthoek 38"/>
          <p:cNvSpPr/>
          <p:nvPr/>
        </p:nvSpPr>
        <p:spPr>
          <a:xfrm>
            <a:off x="6768354"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0" name="Rechthoek 39"/>
          <p:cNvSpPr/>
          <p:nvPr/>
        </p:nvSpPr>
        <p:spPr>
          <a:xfrm>
            <a:off x="7631795"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1" name="Rechthoek 40"/>
          <p:cNvSpPr/>
          <p:nvPr/>
        </p:nvSpPr>
        <p:spPr>
          <a:xfrm>
            <a:off x="8489741"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2" name="Rechthoek 41"/>
          <p:cNvSpPr/>
          <p:nvPr/>
        </p:nvSpPr>
        <p:spPr>
          <a:xfrm>
            <a:off x="9353181"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3" name="Rechthoek 42"/>
          <p:cNvSpPr/>
          <p:nvPr/>
        </p:nvSpPr>
        <p:spPr>
          <a:xfrm>
            <a:off x="10211127"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4" name="Rechthoek 43"/>
          <p:cNvSpPr/>
          <p:nvPr/>
        </p:nvSpPr>
        <p:spPr>
          <a:xfrm>
            <a:off x="11069073" y="1537928"/>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5" name="Rechthoek 44"/>
          <p:cNvSpPr/>
          <p:nvPr/>
        </p:nvSpPr>
        <p:spPr>
          <a:xfrm>
            <a:off x="1609688" y="3775297"/>
            <a:ext cx="4267249"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6" name="Rechthoek 45"/>
          <p:cNvSpPr/>
          <p:nvPr/>
        </p:nvSpPr>
        <p:spPr>
          <a:xfrm>
            <a:off x="5910408" y="3775296"/>
            <a:ext cx="2545863"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7" name="Rechthoek 46"/>
          <p:cNvSpPr/>
          <p:nvPr/>
        </p:nvSpPr>
        <p:spPr>
          <a:xfrm>
            <a:off x="8489740" y="3775295"/>
            <a:ext cx="3403809"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8" name="Rechthoek 47"/>
          <p:cNvSpPr/>
          <p:nvPr/>
        </p:nvSpPr>
        <p:spPr>
          <a:xfrm>
            <a:off x="8604069" y="5760720"/>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 </a:t>
            </a:r>
            <a:r>
              <a:rPr lang="nl-BE" sz="3600" dirty="0" err="1" smtClean="0"/>
              <a:t>grid</a:t>
            </a:r>
            <a:endParaRPr lang="nl-BE" sz="3600" dirty="0"/>
          </a:p>
        </p:txBody>
      </p:sp>
    </p:spTree>
    <p:extLst>
      <p:ext uri="{BB962C8B-B14F-4D97-AF65-F5344CB8AC3E}">
        <p14:creationId xmlns:p14="http://schemas.microsoft.com/office/powerpoint/2010/main" val="14572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7170" name="Picture 2" descr="Computer Monitor Png | Full Size PNG Download | See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1564553"/>
            <a:ext cx="5952530" cy="4557893"/>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p:cNvPicPr>
            <a:picLocks noChangeAspect="1"/>
          </p:cNvPicPr>
          <p:nvPr/>
        </p:nvPicPr>
        <p:blipFill rotWithShape="1">
          <a:blip r:embed="rId7">
            <a:extLst>
              <a:ext uri="{28A0092B-C50C-407E-A947-70E740481C1C}">
                <a14:useLocalDpi xmlns:a14="http://schemas.microsoft.com/office/drawing/2010/main" val="0"/>
              </a:ext>
            </a:extLst>
          </a:blip>
          <a:srcRect b="17384"/>
          <a:stretch/>
        </p:blipFill>
        <p:spPr>
          <a:xfrm>
            <a:off x="7572323" y="973300"/>
            <a:ext cx="5292308" cy="5897764"/>
          </a:xfrm>
          <a:prstGeom prst="rect">
            <a:avLst/>
          </a:prstGeom>
        </p:spPr>
      </p:pic>
      <p:sp>
        <p:nvSpPr>
          <p:cNvPr id="50" name="Rechthoek 49"/>
          <p:cNvSpPr/>
          <p:nvPr/>
        </p:nvSpPr>
        <p:spPr>
          <a:xfrm>
            <a:off x="1689463" y="1785257"/>
            <a:ext cx="5509718" cy="312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Rechthoek 50"/>
          <p:cNvSpPr/>
          <p:nvPr/>
        </p:nvSpPr>
        <p:spPr>
          <a:xfrm>
            <a:off x="9326879" y="1902820"/>
            <a:ext cx="1891307" cy="3531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Rechthoek 51"/>
          <p:cNvSpPr/>
          <p:nvPr/>
        </p:nvSpPr>
        <p:spPr>
          <a:xfrm>
            <a:off x="1792573" y="188712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1.1</a:t>
            </a:r>
            <a:endParaRPr lang="nl-BE" dirty="0">
              <a:solidFill>
                <a:schemeClr val="tx1"/>
              </a:solidFill>
            </a:endParaRPr>
          </a:p>
        </p:txBody>
      </p:sp>
      <p:sp>
        <p:nvSpPr>
          <p:cNvPr id="53" name="Rechthoek 52"/>
          <p:cNvSpPr/>
          <p:nvPr/>
        </p:nvSpPr>
        <p:spPr>
          <a:xfrm>
            <a:off x="2680887" y="188712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1.2</a:t>
            </a:r>
            <a:endParaRPr lang="nl-BE" dirty="0">
              <a:solidFill>
                <a:schemeClr val="tx1"/>
              </a:solidFill>
            </a:endParaRPr>
          </a:p>
        </p:txBody>
      </p:sp>
      <p:sp>
        <p:nvSpPr>
          <p:cNvPr id="54" name="Rechthoek 53"/>
          <p:cNvSpPr/>
          <p:nvPr/>
        </p:nvSpPr>
        <p:spPr>
          <a:xfrm>
            <a:off x="3569201" y="188712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1.3</a:t>
            </a:r>
            <a:endParaRPr lang="nl-BE" dirty="0">
              <a:solidFill>
                <a:schemeClr val="tx1"/>
              </a:solidFill>
            </a:endParaRPr>
          </a:p>
        </p:txBody>
      </p:sp>
      <p:sp>
        <p:nvSpPr>
          <p:cNvPr id="55" name="Rechthoek 54"/>
          <p:cNvSpPr/>
          <p:nvPr/>
        </p:nvSpPr>
        <p:spPr>
          <a:xfrm>
            <a:off x="4457515" y="188712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1.4</a:t>
            </a:r>
            <a:endParaRPr lang="nl-BE" dirty="0">
              <a:solidFill>
                <a:schemeClr val="tx1"/>
              </a:solidFill>
            </a:endParaRPr>
          </a:p>
        </p:txBody>
      </p:sp>
      <p:sp>
        <p:nvSpPr>
          <p:cNvPr id="56" name="Rechthoek 55"/>
          <p:cNvSpPr/>
          <p:nvPr/>
        </p:nvSpPr>
        <p:spPr>
          <a:xfrm>
            <a:off x="5345829" y="188712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1.5</a:t>
            </a:r>
            <a:endParaRPr lang="nl-BE" dirty="0">
              <a:solidFill>
                <a:schemeClr val="tx1"/>
              </a:solidFill>
            </a:endParaRPr>
          </a:p>
        </p:txBody>
      </p:sp>
      <p:sp>
        <p:nvSpPr>
          <p:cNvPr id="57" name="Rechthoek 56"/>
          <p:cNvSpPr/>
          <p:nvPr/>
        </p:nvSpPr>
        <p:spPr>
          <a:xfrm>
            <a:off x="6234143" y="188712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1.6</a:t>
            </a:r>
            <a:endParaRPr lang="nl-BE" dirty="0">
              <a:solidFill>
                <a:schemeClr val="tx1"/>
              </a:solidFill>
            </a:endParaRPr>
          </a:p>
        </p:txBody>
      </p:sp>
      <p:sp>
        <p:nvSpPr>
          <p:cNvPr id="63" name="Rechthoek 62"/>
          <p:cNvSpPr/>
          <p:nvPr/>
        </p:nvSpPr>
        <p:spPr>
          <a:xfrm>
            <a:off x="1792573" y="2624388"/>
            <a:ext cx="2627416" cy="13135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2.1</a:t>
            </a:r>
            <a:endParaRPr lang="nl-BE" dirty="0">
              <a:solidFill>
                <a:schemeClr val="tx1"/>
              </a:solidFill>
            </a:endParaRPr>
          </a:p>
        </p:txBody>
      </p:sp>
      <p:sp>
        <p:nvSpPr>
          <p:cNvPr id="64" name="Rechthoek 63"/>
          <p:cNvSpPr/>
          <p:nvPr/>
        </p:nvSpPr>
        <p:spPr>
          <a:xfrm>
            <a:off x="4458618" y="2624387"/>
            <a:ext cx="2627416" cy="13135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2.2</a:t>
            </a:r>
            <a:endParaRPr lang="nl-BE" dirty="0">
              <a:solidFill>
                <a:schemeClr val="tx1"/>
              </a:solidFill>
            </a:endParaRPr>
          </a:p>
        </p:txBody>
      </p:sp>
      <p:sp>
        <p:nvSpPr>
          <p:cNvPr id="66" name="Rechthoek 65"/>
          <p:cNvSpPr/>
          <p:nvPr/>
        </p:nvSpPr>
        <p:spPr>
          <a:xfrm>
            <a:off x="1792573" y="3981619"/>
            <a:ext cx="5292358" cy="8690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3.1</a:t>
            </a:r>
            <a:endParaRPr lang="nl-BE" dirty="0">
              <a:solidFill>
                <a:schemeClr val="tx1"/>
              </a:solidFill>
            </a:endParaRPr>
          </a:p>
        </p:txBody>
      </p:sp>
      <p:sp>
        <p:nvSpPr>
          <p:cNvPr id="68" name="Rechthoek 67"/>
          <p:cNvSpPr/>
          <p:nvPr/>
        </p:nvSpPr>
        <p:spPr>
          <a:xfrm>
            <a:off x="9396312" y="197714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1.1</a:t>
            </a:r>
            <a:endParaRPr lang="nl-BE" dirty="0">
              <a:solidFill>
                <a:schemeClr val="tx1"/>
              </a:solidFill>
            </a:endParaRPr>
          </a:p>
        </p:txBody>
      </p:sp>
      <p:sp>
        <p:nvSpPr>
          <p:cNvPr id="69" name="Rechthoek 68"/>
          <p:cNvSpPr/>
          <p:nvPr/>
        </p:nvSpPr>
        <p:spPr>
          <a:xfrm>
            <a:off x="10284626" y="197714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1.2</a:t>
            </a:r>
            <a:endParaRPr lang="nl-BE" dirty="0">
              <a:solidFill>
                <a:schemeClr val="tx1"/>
              </a:solidFill>
            </a:endParaRPr>
          </a:p>
        </p:txBody>
      </p:sp>
      <p:sp>
        <p:nvSpPr>
          <p:cNvPr id="70" name="Rechthoek 69"/>
          <p:cNvSpPr/>
          <p:nvPr/>
        </p:nvSpPr>
        <p:spPr>
          <a:xfrm>
            <a:off x="9396312" y="2716043"/>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1.3</a:t>
            </a:r>
            <a:endParaRPr lang="nl-BE" dirty="0">
              <a:solidFill>
                <a:schemeClr val="tx1"/>
              </a:solidFill>
            </a:endParaRPr>
          </a:p>
        </p:txBody>
      </p:sp>
      <p:sp>
        <p:nvSpPr>
          <p:cNvPr id="71" name="Rechthoek 70"/>
          <p:cNvSpPr/>
          <p:nvPr/>
        </p:nvSpPr>
        <p:spPr>
          <a:xfrm>
            <a:off x="10284626" y="2716042"/>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1.4</a:t>
            </a:r>
            <a:endParaRPr lang="nl-BE" dirty="0">
              <a:solidFill>
                <a:schemeClr val="tx1"/>
              </a:solidFill>
            </a:endParaRPr>
          </a:p>
        </p:txBody>
      </p:sp>
      <p:sp>
        <p:nvSpPr>
          <p:cNvPr id="72" name="Rechthoek 71"/>
          <p:cNvSpPr/>
          <p:nvPr/>
        </p:nvSpPr>
        <p:spPr>
          <a:xfrm>
            <a:off x="9396312" y="345493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1.5</a:t>
            </a:r>
            <a:endParaRPr lang="nl-BE" dirty="0">
              <a:solidFill>
                <a:schemeClr val="tx1"/>
              </a:solidFill>
            </a:endParaRPr>
          </a:p>
        </p:txBody>
      </p:sp>
      <p:sp>
        <p:nvSpPr>
          <p:cNvPr id="73" name="Rechthoek 72"/>
          <p:cNvSpPr/>
          <p:nvPr/>
        </p:nvSpPr>
        <p:spPr>
          <a:xfrm>
            <a:off x="10284626" y="345493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1.6</a:t>
            </a:r>
            <a:endParaRPr lang="nl-BE" dirty="0">
              <a:solidFill>
                <a:schemeClr val="tx1"/>
              </a:solidFill>
            </a:endParaRPr>
          </a:p>
        </p:txBody>
      </p:sp>
      <p:sp>
        <p:nvSpPr>
          <p:cNvPr id="74" name="Rechthoek 73"/>
          <p:cNvSpPr/>
          <p:nvPr/>
        </p:nvSpPr>
        <p:spPr>
          <a:xfrm>
            <a:off x="9396312" y="4187271"/>
            <a:ext cx="1739102" cy="93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a:solidFill>
                  <a:schemeClr val="tx1"/>
                </a:solidFill>
              </a:rPr>
              <a:t>2</a:t>
            </a:r>
            <a:r>
              <a:rPr lang="nl-BE" dirty="0" smtClean="0">
                <a:solidFill>
                  <a:schemeClr val="tx1"/>
                </a:solidFill>
              </a:rPr>
              <a:t>.1</a:t>
            </a:r>
            <a:endParaRPr lang="nl-BE" dirty="0">
              <a:solidFill>
                <a:schemeClr val="tx1"/>
              </a:solidFill>
            </a:endParaRPr>
          </a:p>
        </p:txBody>
      </p:sp>
      <p:sp>
        <p:nvSpPr>
          <p:cNvPr id="75" name="Rechthoek 74"/>
          <p:cNvSpPr/>
          <p:nvPr/>
        </p:nvSpPr>
        <p:spPr>
          <a:xfrm>
            <a:off x="9396312" y="5171220"/>
            <a:ext cx="1739102" cy="2629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dirty="0"/>
          </a:p>
        </p:txBody>
      </p:sp>
      <p:sp>
        <p:nvSpPr>
          <p:cNvPr id="76" name="Pijl-omlaag 75"/>
          <p:cNvSpPr/>
          <p:nvPr/>
        </p:nvSpPr>
        <p:spPr>
          <a:xfrm rot="16200000">
            <a:off x="7561044" y="2679744"/>
            <a:ext cx="1535874" cy="151331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60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5" name="Afbeelding 34"/>
          <p:cNvPicPr/>
          <p:nvPr/>
        </p:nvPicPr>
        <p:blipFill>
          <a:blip r:embed="rId6" cstate="print">
            <a:extLst>
              <a:ext uri="{28A0092B-C50C-407E-A947-70E740481C1C}">
                <a14:useLocalDpi xmlns:a14="http://schemas.microsoft.com/office/drawing/2010/main" val="0"/>
              </a:ext>
            </a:extLst>
          </a:blip>
          <a:stretch>
            <a:fillRect/>
          </a:stretch>
        </p:blipFill>
        <p:spPr>
          <a:xfrm>
            <a:off x="2142947" y="1441757"/>
            <a:ext cx="7224787" cy="4368112"/>
          </a:xfrm>
          <a:prstGeom prst="rect">
            <a:avLst/>
          </a:prstGeom>
          <a:ln>
            <a:solidFill>
              <a:schemeClr val="tx1"/>
            </a:solidFill>
          </a:ln>
        </p:spPr>
      </p:pic>
      <p:cxnSp>
        <p:nvCxnSpPr>
          <p:cNvPr id="12" name="Rechte verbindingslijn met pijl 11"/>
          <p:cNvCxnSpPr/>
          <p:nvPr/>
        </p:nvCxnSpPr>
        <p:spPr>
          <a:xfrm>
            <a:off x="9075906" y="1916349"/>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Tekstvak 13"/>
          <p:cNvSpPr txBox="1"/>
          <p:nvPr/>
        </p:nvSpPr>
        <p:spPr>
          <a:xfrm>
            <a:off x="10204396" y="1564553"/>
            <a:ext cx="680937" cy="646331"/>
          </a:xfrm>
          <a:prstGeom prst="rect">
            <a:avLst/>
          </a:prstGeom>
          <a:noFill/>
        </p:spPr>
        <p:txBody>
          <a:bodyPr wrap="square" rtlCol="0">
            <a:spAutoFit/>
          </a:bodyPr>
          <a:lstStyle/>
          <a:p>
            <a:r>
              <a:rPr lang="nl-BE" sz="3600" dirty="0" smtClean="0">
                <a:solidFill>
                  <a:schemeClr val="accent6"/>
                </a:solidFill>
              </a:rPr>
              <a:t>1</a:t>
            </a:r>
            <a:endParaRPr lang="nl-BE" sz="3600" dirty="0">
              <a:solidFill>
                <a:schemeClr val="accent6"/>
              </a:solidFill>
            </a:endParaRPr>
          </a:p>
        </p:txBody>
      </p:sp>
      <p:cxnSp>
        <p:nvCxnSpPr>
          <p:cNvPr id="39" name="Rechte verbindingslijn met pijl 38"/>
          <p:cNvCxnSpPr/>
          <p:nvPr/>
        </p:nvCxnSpPr>
        <p:spPr>
          <a:xfrm>
            <a:off x="9075906" y="2885289"/>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0" name="Tekstvak 39"/>
          <p:cNvSpPr txBox="1"/>
          <p:nvPr/>
        </p:nvSpPr>
        <p:spPr>
          <a:xfrm>
            <a:off x="10204396" y="2533493"/>
            <a:ext cx="680937" cy="646331"/>
          </a:xfrm>
          <a:prstGeom prst="rect">
            <a:avLst/>
          </a:prstGeom>
          <a:noFill/>
        </p:spPr>
        <p:txBody>
          <a:bodyPr wrap="square" rtlCol="0">
            <a:spAutoFit/>
          </a:bodyPr>
          <a:lstStyle/>
          <a:p>
            <a:r>
              <a:rPr lang="nl-BE" sz="3600" dirty="0">
                <a:solidFill>
                  <a:schemeClr val="accent6"/>
                </a:solidFill>
              </a:rPr>
              <a:t>2</a:t>
            </a:r>
          </a:p>
        </p:txBody>
      </p:sp>
      <p:cxnSp>
        <p:nvCxnSpPr>
          <p:cNvPr id="41" name="Rechte verbindingslijn met pijl 40"/>
          <p:cNvCxnSpPr/>
          <p:nvPr/>
        </p:nvCxnSpPr>
        <p:spPr>
          <a:xfrm>
            <a:off x="9075906" y="4535065"/>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2" name="Tekstvak 41"/>
          <p:cNvSpPr txBox="1"/>
          <p:nvPr/>
        </p:nvSpPr>
        <p:spPr>
          <a:xfrm>
            <a:off x="10204396" y="4183269"/>
            <a:ext cx="680937" cy="646331"/>
          </a:xfrm>
          <a:prstGeom prst="rect">
            <a:avLst/>
          </a:prstGeom>
          <a:noFill/>
        </p:spPr>
        <p:txBody>
          <a:bodyPr wrap="square" rtlCol="0">
            <a:spAutoFit/>
          </a:bodyPr>
          <a:lstStyle/>
          <a:p>
            <a:r>
              <a:rPr lang="nl-BE" sz="3600" dirty="0">
                <a:solidFill>
                  <a:schemeClr val="accent6"/>
                </a:solidFill>
              </a:rPr>
              <a:t>3</a:t>
            </a:r>
          </a:p>
        </p:txBody>
      </p:sp>
      <p:cxnSp>
        <p:nvCxnSpPr>
          <p:cNvPr id="43" name="Rechte verbindingslijn met pijl 42"/>
          <p:cNvCxnSpPr/>
          <p:nvPr/>
        </p:nvCxnSpPr>
        <p:spPr>
          <a:xfrm>
            <a:off x="9075906" y="5632347"/>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4" name="Tekstvak 43"/>
          <p:cNvSpPr txBox="1"/>
          <p:nvPr/>
        </p:nvSpPr>
        <p:spPr>
          <a:xfrm>
            <a:off x="10204396" y="5280551"/>
            <a:ext cx="680937" cy="646331"/>
          </a:xfrm>
          <a:prstGeom prst="rect">
            <a:avLst/>
          </a:prstGeom>
          <a:noFill/>
        </p:spPr>
        <p:txBody>
          <a:bodyPr wrap="square" rtlCol="0">
            <a:spAutoFit/>
          </a:bodyPr>
          <a:lstStyle/>
          <a:p>
            <a:r>
              <a:rPr lang="nl-BE" sz="3600" dirty="0">
                <a:solidFill>
                  <a:schemeClr val="accent6"/>
                </a:solidFill>
              </a:rPr>
              <a:t>4</a:t>
            </a:r>
          </a:p>
        </p:txBody>
      </p:sp>
      <p:cxnSp>
        <p:nvCxnSpPr>
          <p:cNvPr id="45" name="Rechte verbindingslijn met pijl 44"/>
          <p:cNvCxnSpPr/>
          <p:nvPr/>
        </p:nvCxnSpPr>
        <p:spPr>
          <a:xfrm>
            <a:off x="4276928"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58" name="Tekstvak 57"/>
          <p:cNvSpPr txBox="1"/>
          <p:nvPr/>
        </p:nvSpPr>
        <p:spPr>
          <a:xfrm>
            <a:off x="4072728" y="6121788"/>
            <a:ext cx="680937" cy="646331"/>
          </a:xfrm>
          <a:prstGeom prst="rect">
            <a:avLst/>
          </a:prstGeom>
          <a:noFill/>
        </p:spPr>
        <p:txBody>
          <a:bodyPr wrap="square" rtlCol="0">
            <a:spAutoFit/>
          </a:bodyPr>
          <a:lstStyle/>
          <a:p>
            <a:r>
              <a:rPr lang="nl-BE" sz="3600" dirty="0" smtClean="0">
                <a:solidFill>
                  <a:schemeClr val="accent6"/>
                </a:solidFill>
              </a:rPr>
              <a:t>1</a:t>
            </a:r>
            <a:endParaRPr lang="nl-BE" sz="3600" dirty="0">
              <a:solidFill>
                <a:schemeClr val="accent6"/>
              </a:solidFill>
            </a:endParaRPr>
          </a:p>
        </p:txBody>
      </p:sp>
      <p:cxnSp>
        <p:nvCxnSpPr>
          <p:cNvPr id="59" name="Rechte verbindingslijn met pijl 58"/>
          <p:cNvCxnSpPr/>
          <p:nvPr/>
        </p:nvCxnSpPr>
        <p:spPr>
          <a:xfrm>
            <a:off x="5773325"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0" name="Tekstvak 59"/>
          <p:cNvSpPr txBox="1"/>
          <p:nvPr/>
        </p:nvSpPr>
        <p:spPr>
          <a:xfrm>
            <a:off x="5569125" y="6121788"/>
            <a:ext cx="680937" cy="646331"/>
          </a:xfrm>
          <a:prstGeom prst="rect">
            <a:avLst/>
          </a:prstGeom>
          <a:noFill/>
        </p:spPr>
        <p:txBody>
          <a:bodyPr wrap="square" rtlCol="0">
            <a:spAutoFit/>
          </a:bodyPr>
          <a:lstStyle/>
          <a:p>
            <a:r>
              <a:rPr lang="nl-BE" sz="3600" dirty="0">
                <a:solidFill>
                  <a:schemeClr val="accent6"/>
                </a:solidFill>
              </a:rPr>
              <a:t>2</a:t>
            </a:r>
          </a:p>
        </p:txBody>
      </p:sp>
      <p:cxnSp>
        <p:nvCxnSpPr>
          <p:cNvPr id="61" name="Rechte verbindingslijn met pijl 60"/>
          <p:cNvCxnSpPr/>
          <p:nvPr/>
        </p:nvCxnSpPr>
        <p:spPr>
          <a:xfrm>
            <a:off x="7106804"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2" name="Tekstvak 61"/>
          <p:cNvSpPr txBox="1"/>
          <p:nvPr/>
        </p:nvSpPr>
        <p:spPr>
          <a:xfrm>
            <a:off x="6902604" y="6121788"/>
            <a:ext cx="680937" cy="646331"/>
          </a:xfrm>
          <a:prstGeom prst="rect">
            <a:avLst/>
          </a:prstGeom>
          <a:noFill/>
        </p:spPr>
        <p:txBody>
          <a:bodyPr wrap="square" rtlCol="0">
            <a:spAutoFit/>
          </a:bodyPr>
          <a:lstStyle/>
          <a:p>
            <a:r>
              <a:rPr lang="nl-BE" sz="3600" dirty="0" smtClean="0">
                <a:solidFill>
                  <a:schemeClr val="accent6"/>
                </a:solidFill>
              </a:rPr>
              <a:t>3</a:t>
            </a:r>
            <a:endParaRPr lang="nl-BE" sz="3600" dirty="0">
              <a:solidFill>
                <a:schemeClr val="accent6"/>
              </a:solidFill>
            </a:endParaRPr>
          </a:p>
        </p:txBody>
      </p:sp>
    </p:spTree>
    <p:extLst>
      <p:ext uri="{BB962C8B-B14F-4D97-AF65-F5344CB8AC3E}">
        <p14:creationId xmlns:p14="http://schemas.microsoft.com/office/powerpoint/2010/main" val="241611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verwijzing naar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toe aan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Plaat de verwijzing naar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voor de verwijzing naar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75133707"/>
              </p:ext>
            </p:extLst>
          </p:nvPr>
        </p:nvGraphicFramePr>
        <p:xfrm>
          <a:off x="1412868" y="3332797"/>
          <a:ext cx="10578707" cy="10363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7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7</a:t>
                      </a:r>
                    </a:p>
                    <a:p>
                      <a:pPr algn="r">
                        <a:lnSpc>
                          <a:spcPct val="100000"/>
                        </a:lnSpc>
                        <a:spcAft>
                          <a:spcPts val="0"/>
                        </a:spcAft>
                      </a:pPr>
                      <a:r>
                        <a:rPr lang="nl-BE" sz="1700" b="0" dirty="0" smtClean="0">
                          <a:effectLst/>
                          <a:latin typeface="+mn-lt"/>
                          <a:ea typeface="+mn-ea"/>
                          <a:cs typeface="+mn-cs"/>
                        </a:rPr>
                        <a:t>8</a:t>
                      </a:r>
                    </a:p>
                    <a:p>
                      <a:pPr algn="r">
                        <a:lnSpc>
                          <a:spcPct val="100000"/>
                        </a:lnSpc>
                        <a:spcAft>
                          <a:spcPts val="0"/>
                        </a:spcAft>
                      </a:pP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&lt;link rel="</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stylesheet</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type="</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text</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css</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href</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="opmaak/bootstrap.css"&gt;</a:t>
                      </a:r>
                      <a:r>
                        <a:rPr lang="it-IT" sz="1700" b="0" dirty="0" smtClean="0">
                          <a:solidFill>
                            <a:schemeClr val="accent6"/>
                          </a:solidFill>
                          <a:effectLst/>
                          <a:latin typeface="Code New Roman" panose="020B0609020204030204" pitchFamily="49" charset="0"/>
                          <a:cs typeface="Code New Roman" panose="020B0609020204030204" pitchFamily="49" charset="0"/>
                        </a:rPr>
                        <a:t>	</a:t>
                      </a:r>
                      <a:br>
                        <a:rPr lang="it-IT" sz="1700" b="0" dirty="0" smtClean="0">
                          <a:solidFill>
                            <a:schemeClr val="accent6"/>
                          </a:solidFill>
                          <a:effectLst/>
                          <a:latin typeface="Code New Roman" panose="020B0609020204030204" pitchFamily="49" charset="0"/>
                          <a:cs typeface="Code New Roman" panose="020B0609020204030204" pitchFamily="49" charset="0"/>
                        </a:rPr>
                      </a:b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rPr>
                        <a:t>&lt;link rel="shortcut icon" type="image/png" href="plaatjes/favicon.png"&gt;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5958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Plaats </a:t>
            </a:r>
            <a:r>
              <a:rPr lang="nl-BE" sz="2800" dirty="0"/>
              <a:t>de hele pagina in een container. We gebruiken daarvoor een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met de klasse </a:t>
            </a:r>
            <a:r>
              <a:rPr lang="nl-BE" sz="2800" dirty="0">
                <a:solidFill>
                  <a:schemeClr val="accent6"/>
                </a:solidFill>
                <a:latin typeface="Code New Roman" panose="020B0609020204030204" pitchFamily="49" charset="0"/>
                <a:cs typeface="Code New Roman" panose="020B0609020204030204" pitchFamily="49" charset="0"/>
              </a:rPr>
              <a:t>.container</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123511521"/>
              </p:ext>
            </p:extLst>
          </p:nvPr>
        </p:nvGraphicFramePr>
        <p:xfrm>
          <a:off x="1412868" y="3332797"/>
          <a:ext cx="10578707" cy="246888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13</a:t>
                      </a:r>
                    </a:p>
                    <a:p>
                      <a:pPr algn="r">
                        <a:lnSpc>
                          <a:spcPct val="100000"/>
                        </a:lnSpc>
                        <a:spcAft>
                          <a:spcPts val="0"/>
                        </a:spcAft>
                      </a:pPr>
                      <a:r>
                        <a:rPr lang="nl-BE" sz="1800" b="0" dirty="0" smtClean="0">
                          <a:effectLst/>
                          <a:latin typeface="+mn-lt"/>
                          <a:ea typeface="+mn-ea"/>
                          <a:cs typeface="+mn-cs"/>
                        </a:rPr>
                        <a:t>14</a:t>
                      </a:r>
                      <a:br>
                        <a:rPr lang="nl-BE" sz="1800" b="0" dirty="0" smtClean="0">
                          <a:effectLst/>
                          <a:latin typeface="+mn-lt"/>
                          <a:ea typeface="+mn-ea"/>
                          <a:cs typeface="+mn-cs"/>
                        </a:rPr>
                      </a:br>
                      <a:r>
                        <a:rPr lang="nl-BE" sz="1800" b="0" dirty="0" smtClean="0">
                          <a:effectLst/>
                          <a:latin typeface="+mn-lt"/>
                          <a:ea typeface="+mn-ea"/>
                          <a:cs typeface="+mn-cs"/>
                        </a:rPr>
                        <a:t>15</a:t>
                      </a:r>
                      <a:br>
                        <a:rPr lang="nl-BE" sz="1800" b="0" dirty="0" smtClean="0">
                          <a:effectLst/>
                          <a:latin typeface="+mn-lt"/>
                          <a:ea typeface="+mn-ea"/>
                          <a:cs typeface="+mn-cs"/>
                        </a:rPr>
                      </a:br>
                      <a:r>
                        <a:rPr lang="nl-BE" sz="1800" b="0" dirty="0" smtClean="0">
                          <a:effectLst/>
                          <a:latin typeface="+mn-lt"/>
                          <a:ea typeface="+mn-ea"/>
                          <a:cs typeface="+mn-cs"/>
                        </a:rPr>
                        <a:t/>
                      </a:r>
                      <a:br>
                        <a:rPr lang="nl-BE" sz="1800" b="0" dirty="0" smtClean="0">
                          <a:effectLst/>
                          <a:latin typeface="+mn-lt"/>
                          <a:ea typeface="+mn-ea"/>
                          <a:cs typeface="+mn-cs"/>
                        </a:rPr>
                      </a:br>
                      <a:r>
                        <a:rPr lang="nl-BE" sz="1800" b="0" dirty="0" smtClean="0">
                          <a:effectLst/>
                          <a:latin typeface="+mn-lt"/>
                          <a:ea typeface="+mn-ea"/>
                          <a:cs typeface="+mn-cs"/>
                        </a:rPr>
                        <a:t>53</a:t>
                      </a:r>
                    </a:p>
                    <a:p>
                      <a:pPr algn="r">
                        <a:lnSpc>
                          <a:spcPct val="100000"/>
                        </a:lnSpc>
                        <a:spcAft>
                          <a:spcPts val="0"/>
                        </a:spcAft>
                      </a:pPr>
                      <a:r>
                        <a:rPr lang="nl-BE" sz="1800" b="0" dirty="0" smtClean="0">
                          <a:effectLst/>
                          <a:latin typeface="+mn-lt"/>
                          <a:ea typeface="+mn-ea"/>
                          <a:cs typeface="+mn-cs"/>
                        </a:rPr>
                        <a:t>54</a:t>
                      </a:r>
                    </a:p>
                    <a:p>
                      <a:pPr algn="r">
                        <a:lnSpc>
                          <a:spcPct val="100000"/>
                        </a:lnSpc>
                        <a:spcAft>
                          <a:spcPts val="0"/>
                        </a:spcAft>
                      </a:pPr>
                      <a:r>
                        <a:rPr lang="nl-BE" sz="1800" b="0" dirty="0" smtClean="0">
                          <a:effectLst/>
                          <a:latin typeface="+mn-lt"/>
                          <a:ea typeface="+mn-ea"/>
                          <a:cs typeface="+mn-cs"/>
                        </a:rPr>
                        <a:t>55</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endPar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class="container"&gt;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&lt;/footer&gt;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endPar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14763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Plaats </a:t>
            </a:r>
            <a:r>
              <a:rPr lang="nl-BE" sz="2800" dirty="0"/>
              <a:t>de verschillende rijen zoals ze bovenaan onderscheiden zijn in </a:t>
            </a:r>
            <a:r>
              <a:rPr lang="nl-BE" sz="2800" dirty="0">
                <a:solidFill>
                  <a:schemeClr val="accent6"/>
                </a:solidFill>
                <a:latin typeface="Code New Roman" panose="020B0609020204030204" pitchFamily="49" charset="0"/>
                <a:cs typeface="Code New Roman" panose="020B0609020204030204" pitchFamily="49" charset="0"/>
              </a:rPr>
              <a:t>&lt;div&gt;</a:t>
            </a:r>
            <a:r>
              <a:rPr lang="nl-BE" sz="2800" dirty="0"/>
              <a:t>-tags met de klasse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t>. Verwijder geen bestaande tags. </a:t>
            </a:r>
          </a:p>
        </p:txBody>
      </p:sp>
      <p:graphicFrame>
        <p:nvGraphicFramePr>
          <p:cNvPr id="25" name="Tabel 24"/>
          <p:cNvGraphicFramePr>
            <a:graphicFrameLocks noGrp="1"/>
          </p:cNvGraphicFramePr>
          <p:nvPr>
            <p:extLst>
              <p:ext uri="{D42A27DB-BD31-4B8C-83A1-F6EECF244321}">
                <p14:modId xmlns:p14="http://schemas.microsoft.com/office/powerpoint/2010/main" val="2512814940"/>
              </p:ext>
            </p:extLst>
          </p:nvPr>
        </p:nvGraphicFramePr>
        <p:xfrm>
          <a:off x="1412868" y="3332797"/>
          <a:ext cx="10578707" cy="274320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13</a:t>
                      </a:r>
                    </a:p>
                    <a:p>
                      <a:pPr algn="r">
                        <a:lnSpc>
                          <a:spcPct val="100000"/>
                        </a:lnSpc>
                        <a:spcAft>
                          <a:spcPts val="0"/>
                        </a:spcAft>
                      </a:pPr>
                      <a:r>
                        <a:rPr lang="nl-BE" sz="1800" b="0" dirty="0" smtClean="0">
                          <a:effectLst/>
                          <a:latin typeface="+mn-lt"/>
                          <a:ea typeface="+mn-ea"/>
                          <a:cs typeface="+mn-cs"/>
                        </a:rPr>
                        <a:t>14</a:t>
                      </a:r>
                      <a:br>
                        <a:rPr lang="nl-BE" sz="1800" b="0" dirty="0" smtClean="0">
                          <a:effectLst/>
                          <a:latin typeface="+mn-lt"/>
                          <a:ea typeface="+mn-ea"/>
                          <a:cs typeface="+mn-cs"/>
                        </a:rPr>
                      </a:br>
                      <a:r>
                        <a:rPr lang="nl-BE" sz="1800" b="0" dirty="0" smtClean="0">
                          <a:effectLst/>
                          <a:latin typeface="+mn-lt"/>
                          <a:ea typeface="+mn-ea"/>
                          <a:cs typeface="+mn-cs"/>
                        </a:rPr>
                        <a:t>15</a:t>
                      </a:r>
                    </a:p>
                    <a:p>
                      <a:pPr algn="r">
                        <a:lnSpc>
                          <a:spcPct val="100000"/>
                        </a:lnSpc>
                        <a:spcAft>
                          <a:spcPts val="0"/>
                        </a:spcAft>
                      </a:pPr>
                      <a:r>
                        <a:rPr lang="nl-BE" sz="1800" b="0" dirty="0" smtClean="0">
                          <a:effectLst/>
                          <a:latin typeface="+mn-lt"/>
                          <a:ea typeface="+mn-ea"/>
                          <a:cs typeface="+mn-cs"/>
                        </a:rPr>
                        <a:t>16</a:t>
                      </a:r>
                      <a:br>
                        <a:rPr lang="nl-BE" sz="1800" b="0" dirty="0" smtClean="0">
                          <a:effectLst/>
                          <a:latin typeface="+mn-lt"/>
                          <a:ea typeface="+mn-ea"/>
                          <a:cs typeface="+mn-cs"/>
                        </a:rPr>
                      </a:br>
                      <a:r>
                        <a:rPr lang="nl-BE" sz="1800" b="0" dirty="0" smtClean="0">
                          <a:effectLst/>
                          <a:latin typeface="+mn-lt"/>
                          <a:ea typeface="+mn-ea"/>
                          <a:cs typeface="+mn-cs"/>
                        </a:rPr>
                        <a:t/>
                      </a:r>
                      <a:br>
                        <a:rPr lang="nl-BE" sz="1800" b="0" dirty="0" smtClean="0">
                          <a:effectLst/>
                          <a:latin typeface="+mn-lt"/>
                          <a:ea typeface="+mn-ea"/>
                          <a:cs typeface="+mn-cs"/>
                        </a:rPr>
                      </a:br>
                      <a:r>
                        <a:rPr lang="nl-BE" sz="1800" b="0" dirty="0" smtClean="0">
                          <a:effectLst/>
                          <a:latin typeface="+mn-lt"/>
                          <a:ea typeface="+mn-ea"/>
                          <a:cs typeface="+mn-cs"/>
                        </a:rPr>
                        <a:t>2425</a:t>
                      </a: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endPar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&lt;div class="container"&gt;</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class=“row"&gt;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endPar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276262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Om de drie kolommen te creëren, werd een tabel gebruikt. Tabellen zijn </a:t>
            </a:r>
            <a:r>
              <a:rPr lang="nl-BE" sz="2800" dirty="0" smtClean="0"/>
              <a:t>echter </a:t>
            </a:r>
            <a:r>
              <a:rPr lang="nl-BE" sz="2800" dirty="0"/>
              <a:t>onvoldoende flexibel voor </a:t>
            </a:r>
            <a:r>
              <a:rPr lang="nl-BE" sz="2800" dirty="0" err="1"/>
              <a:t>responsive</a:t>
            </a:r>
            <a:r>
              <a:rPr lang="nl-BE" sz="2800" dirty="0"/>
              <a:t> design. We maken van deze tabel dan ook drie kolommen en herschikken de inhoud.</a:t>
            </a:r>
          </a:p>
        </p:txBody>
      </p:sp>
      <p:graphicFrame>
        <p:nvGraphicFramePr>
          <p:cNvPr id="25" name="Tabel 24"/>
          <p:cNvGraphicFramePr>
            <a:graphicFrameLocks noGrp="1"/>
          </p:cNvGraphicFramePr>
          <p:nvPr>
            <p:extLst>
              <p:ext uri="{D42A27DB-BD31-4B8C-83A1-F6EECF244321}">
                <p14:modId xmlns:p14="http://schemas.microsoft.com/office/powerpoint/2010/main" val="334190916"/>
              </p:ext>
            </p:extLst>
          </p:nvPr>
        </p:nvGraphicFramePr>
        <p:xfrm>
          <a:off x="1436913" y="3749038"/>
          <a:ext cx="10578707" cy="274320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1">
                              <a:lumMod val="40000"/>
                              <a:lumOff val="60000"/>
                            </a:schemeClr>
                          </a:solidFill>
                          <a:effectLst/>
                          <a:latin typeface="Code New Roman" panose="020B0609020204030204" pitchFamily="49" charset="0"/>
                          <a:ea typeface="+mn-ea"/>
                          <a:cs typeface="Code New Roman" panose="020B0609020204030204" pitchFamily="49" charset="0"/>
                        </a:rPr>
                        <a:t>&lt;div class=”row”&gt;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class="col"&gt;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&lt;h4&gt;</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Waarom</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&lt;/h4&gt;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&lt;p&gt;&lt;a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href</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="pages/zonnepanelen.html"&gt;&lt;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img</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src</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plaatjes</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/soma1.jpg" 			alt="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Waarom</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en-US" sz="1800" b="0" kern="1200" baseline="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class="</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illustratie</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"&gt;&lt;/a&gt;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Elektriciteit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wordt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alsmaar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duurder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Tegelijk</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is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iedereen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ervan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overtuigd</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dat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we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onze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energie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duurzamer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moeten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opwekken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De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installatie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van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b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b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is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goed</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voor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uw</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portemonnee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en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voor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de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planeet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&lt;/p&gt;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364666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 Stralend op elk scherm</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80"/>
            <a:ext cx="5175039" cy="12436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t>11.1 	Een icoontje voor je 	website</a:t>
            </a:r>
            <a:endParaRPr lang="nl-BE" sz="2800" dirty="0"/>
          </a:p>
        </p:txBody>
      </p:sp>
      <p:sp>
        <p:nvSpPr>
          <p:cNvPr id="10" name="Rechthoek 9">
            <a:hlinkClick r:id="rId4" action="ppaction://hlinksldjump"/>
          </p:cNvPr>
          <p:cNvSpPr/>
          <p:nvPr/>
        </p:nvSpPr>
        <p:spPr>
          <a:xfrm>
            <a:off x="6794833" y="1413180"/>
            <a:ext cx="5246914" cy="1243689"/>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nl-BE" sz="2800" dirty="0" smtClean="0"/>
              <a:t>11.2 	Je webpagina’s op de 	rooster gelegd</a:t>
            </a:r>
            <a:endParaRPr lang="nl-BE" sz="2800" dirty="0"/>
          </a:p>
        </p:txBody>
      </p:sp>
      <p:sp>
        <p:nvSpPr>
          <p:cNvPr id="11" name="Rechthoek 10">
            <a:hlinkClick r:id="rId5" action="ppaction://hlinksldjump"/>
          </p:cNvPr>
          <p:cNvSpPr/>
          <p:nvPr/>
        </p:nvSpPr>
        <p:spPr>
          <a:xfrm>
            <a:off x="1463039" y="2782162"/>
            <a:ext cx="5175039" cy="1243689"/>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sz="2800" dirty="0" smtClean="0"/>
              <a:t>11.3 	In de kijker</a:t>
            </a:r>
            <a:endParaRPr lang="nl-BE" sz="2800" dirty="0"/>
          </a:p>
        </p:txBody>
      </p:sp>
      <p:sp>
        <p:nvSpPr>
          <p:cNvPr id="12" name="Rechthoek 11">
            <a:hlinkClick r:id="rId6" action="ppaction://hlinksldjump"/>
          </p:cNvPr>
          <p:cNvSpPr/>
          <p:nvPr/>
        </p:nvSpPr>
        <p:spPr>
          <a:xfrm>
            <a:off x="6794833" y="2782162"/>
            <a:ext cx="5246914" cy="1243689"/>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BE" sz="2800" dirty="0" smtClean="0"/>
              <a:t>11.4 	Een aangepast menu voor 	elk scherm</a:t>
            </a:r>
            <a:endParaRPr lang="nl-BE" sz="2800" dirty="0"/>
          </a:p>
        </p:txBody>
      </p:sp>
      <p:sp>
        <p:nvSpPr>
          <p:cNvPr id="13" name="Rechthoek 12">
            <a:hlinkClick r:id="rId7" action="ppaction://hlinksldjump"/>
          </p:cNvPr>
          <p:cNvSpPr/>
          <p:nvPr/>
        </p:nvSpPr>
        <p:spPr>
          <a:xfrm>
            <a:off x="1463039" y="4151144"/>
            <a:ext cx="5175039"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11.5 	Tabellen voor elk scherm</a:t>
            </a:r>
            <a:endParaRPr lang="nl-BE" sz="2800" dirty="0"/>
          </a:p>
        </p:txBody>
      </p:sp>
      <p:sp>
        <p:nvSpPr>
          <p:cNvPr id="14" name="Rechthoek 13">
            <a:hlinkClick r:id="rId8" action="ppaction://hlinksldjump"/>
          </p:cNvPr>
          <p:cNvSpPr/>
          <p:nvPr/>
        </p:nvSpPr>
        <p:spPr>
          <a:xfrm>
            <a:off x="1463039" y="5499422"/>
            <a:ext cx="5175039"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11.7 	Efficiëntere formulieren</a:t>
            </a:r>
            <a:endParaRPr lang="nl-BE" sz="2800" dirty="0"/>
          </a:p>
        </p:txBody>
      </p:sp>
      <p:sp>
        <p:nvSpPr>
          <p:cNvPr id="15" name="Rechthoek 14">
            <a:hlinkClick r:id="rId9" action="ppaction://hlinksldjump"/>
          </p:cNvPr>
          <p:cNvSpPr/>
          <p:nvPr/>
        </p:nvSpPr>
        <p:spPr>
          <a:xfrm>
            <a:off x="6794832" y="4151144"/>
            <a:ext cx="5246914"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11.6 	Een draaimolen van foto’s</a:t>
            </a:r>
            <a:endParaRPr lang="nl-BE" sz="2800" dirty="0"/>
          </a:p>
        </p:txBody>
      </p:sp>
      <p:sp>
        <p:nvSpPr>
          <p:cNvPr id="16" name="Rechthoek 15">
            <a:hlinkClick r:id="rId10" action="ppaction://hlinksldjump"/>
          </p:cNvPr>
          <p:cNvSpPr/>
          <p:nvPr/>
        </p:nvSpPr>
        <p:spPr>
          <a:xfrm>
            <a:off x="6794832" y="5499422"/>
            <a:ext cx="5246914"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11.8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9" name="Rechthoek 28"/>
          <p:cNvSpPr/>
          <p:nvPr/>
        </p:nvSpPr>
        <p:spPr>
          <a:xfrm>
            <a:off x="1463039" y="1441639"/>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article</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0" name="Rechthoek 29"/>
          <p:cNvSpPr/>
          <p:nvPr/>
        </p:nvSpPr>
        <p:spPr>
          <a:xfrm>
            <a:off x="1463039" y="227054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nav</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3" name="Rechthoek 32"/>
          <p:cNvSpPr/>
          <p:nvPr/>
        </p:nvSpPr>
        <p:spPr>
          <a:xfrm>
            <a:off x="1463039" y="309447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&lt;header&gt;</a:t>
            </a:r>
            <a:endParaRPr lang="nl-BE" sz="3600" dirty="0">
              <a:latin typeface="Code New Roman" panose="020B0609020204030204" pitchFamily="49" charset="0"/>
              <a:cs typeface="Code New Roman" panose="020B0609020204030204" pitchFamily="49" charset="0"/>
            </a:endParaRPr>
          </a:p>
        </p:txBody>
      </p:sp>
      <p:sp>
        <p:nvSpPr>
          <p:cNvPr id="34" name="Rechthoek 33"/>
          <p:cNvSpPr/>
          <p:nvPr/>
        </p:nvSpPr>
        <p:spPr>
          <a:xfrm>
            <a:off x="1463039" y="391840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6" name="Rechthoek 35"/>
          <p:cNvSpPr/>
          <p:nvPr/>
        </p:nvSpPr>
        <p:spPr>
          <a:xfrm>
            <a:off x="1463039" y="474233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aside</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7" name="Rechthoek 36"/>
          <p:cNvSpPr/>
          <p:nvPr/>
        </p:nvSpPr>
        <p:spPr>
          <a:xfrm>
            <a:off x="1463039" y="556626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&lt;...&gt;</a:t>
            </a:r>
            <a:endParaRPr lang="nl-BE" sz="3600" dirty="0">
              <a:latin typeface="Code New Roman" panose="020B0609020204030204" pitchFamily="49" charset="0"/>
              <a:cs typeface="Code New Roman" panose="020B0609020204030204" pitchFamily="49" charset="0"/>
            </a:endParaRPr>
          </a:p>
        </p:txBody>
      </p:sp>
      <p:sp>
        <p:nvSpPr>
          <p:cNvPr id="38" name="Rechthoek 37"/>
          <p:cNvSpPr/>
          <p:nvPr/>
        </p:nvSpPr>
        <p:spPr>
          <a:xfrm>
            <a:off x="8152427" y="1441639"/>
            <a:ext cx="3289480" cy="48561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&lt;div&gt;</a:t>
            </a:r>
            <a:endParaRPr lang="nl-BE" sz="3600" dirty="0">
              <a:latin typeface="Code New Roman" panose="020B0609020204030204" pitchFamily="49" charset="0"/>
              <a:cs typeface="Code New Roman" panose="020B0609020204030204" pitchFamily="49" charset="0"/>
            </a:endParaRPr>
          </a:p>
        </p:txBody>
      </p:sp>
      <p:sp>
        <p:nvSpPr>
          <p:cNvPr id="3" name="Vermenigvuldigen 2"/>
          <p:cNvSpPr/>
          <p:nvPr/>
        </p:nvSpPr>
        <p:spPr>
          <a:xfrm>
            <a:off x="1653702" y="-68094"/>
            <a:ext cx="3052491" cy="7577847"/>
          </a:xfrm>
          <a:prstGeom prst="mathMultiply">
            <a:avLst>
              <a:gd name="adj1" fmla="val 123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615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750"/>
                                        <p:tgtEl>
                                          <p:spTgt spid="3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750"/>
                                        <p:tgtEl>
                                          <p:spTgt spid="33"/>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750"/>
                                        <p:tgtEl>
                                          <p:spTgt spid="34"/>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750"/>
                                        <p:tgtEl>
                                          <p:spTgt spid="36"/>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75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3" grpId="0" animBg="1"/>
      <p:bldP spid="34" grpId="0" animBg="1"/>
      <p:bldP spid="36" grpId="0" animBg="1"/>
      <p:bldP spid="37" grpId="0" animBg="1"/>
      <p:bldP spid="38"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4" name="Rechthoek 33"/>
          <p:cNvSpPr/>
          <p:nvPr/>
        </p:nvSpPr>
        <p:spPr>
          <a:xfrm>
            <a:off x="1463039" y="391840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21" name="Rechthoek 20"/>
          <p:cNvSpPr/>
          <p:nvPr/>
        </p:nvSpPr>
        <p:spPr>
          <a:xfrm>
            <a:off x="7000639" y="3330806"/>
            <a:ext cx="5041107" cy="27042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bootstrap.css</a:t>
            </a:r>
            <a:endParaRPr lang="nl-BE" sz="3600" dirty="0">
              <a:latin typeface="Code New Roman" panose="020B0609020204030204" pitchFamily="49" charset="0"/>
              <a:cs typeface="Code New Roman" panose="020B0609020204030204" pitchFamily="49" charset="0"/>
            </a:endParaRPr>
          </a:p>
        </p:txBody>
      </p:sp>
      <p:sp>
        <p:nvSpPr>
          <p:cNvPr id="38" name="Rechthoek 37"/>
          <p:cNvSpPr/>
          <p:nvPr/>
        </p:nvSpPr>
        <p:spPr>
          <a:xfrm>
            <a:off x="6400800" y="1441640"/>
            <a:ext cx="5041107" cy="276459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opmaak.css</a:t>
            </a:r>
            <a:endParaRPr lang="nl-BE" sz="3600" dirty="0">
              <a:latin typeface="Code New Roman" panose="020B0609020204030204" pitchFamily="49" charset="0"/>
              <a:cs typeface="Code New Roman" panose="020B0609020204030204" pitchFamily="49" charset="0"/>
            </a:endParaRPr>
          </a:p>
        </p:txBody>
      </p:sp>
      <p:sp>
        <p:nvSpPr>
          <p:cNvPr id="2" name="Gekromde pijl-rechts 1"/>
          <p:cNvSpPr/>
          <p:nvPr/>
        </p:nvSpPr>
        <p:spPr>
          <a:xfrm rot="20479180">
            <a:off x="5340270" y="3458817"/>
            <a:ext cx="1264595" cy="20622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298933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4" name="Rechthoek 33"/>
          <p:cNvSpPr/>
          <p:nvPr/>
        </p:nvSpPr>
        <p:spPr>
          <a:xfrm>
            <a:off x="1530062" y="1577826"/>
            <a:ext cx="1051168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latin typeface="+mj-lt"/>
                <a:cs typeface="Code New Roman" panose="020B0609020204030204" pitchFamily="49" charset="0"/>
              </a:rPr>
              <a:t>Afbeeldingen aanpassen aan de breedte van de pagina</a:t>
            </a:r>
            <a:endParaRPr lang="nl-BE" sz="3200" dirty="0">
              <a:latin typeface="+mj-lt"/>
              <a:cs typeface="Code New Roman" panose="020B0609020204030204" pitchFamily="49" charset="0"/>
            </a:endParaRPr>
          </a:p>
        </p:txBody>
      </p:sp>
      <p:sp>
        <p:nvSpPr>
          <p:cNvPr id="3" name="Tekstvak 2"/>
          <p:cNvSpPr txBox="1"/>
          <p:nvPr/>
        </p:nvSpPr>
        <p:spPr>
          <a:xfrm>
            <a:off x="2849570" y="2821802"/>
            <a:ext cx="7872668" cy="1107996"/>
          </a:xfrm>
          <a:prstGeom prst="rect">
            <a:avLst/>
          </a:prstGeom>
          <a:noFill/>
        </p:spPr>
        <p:txBody>
          <a:bodyPr wrap="none" rtlCol="0">
            <a:spAutoFit/>
          </a:bodyPr>
          <a:lstStyle/>
          <a:p>
            <a:r>
              <a:rPr lang="nl-BE" sz="6600" dirty="0">
                <a:latin typeface="Code New Roman" panose="020B0609020204030204" pitchFamily="49" charset="0"/>
                <a:cs typeface="Code New Roman" panose="020B0609020204030204" pitchFamily="49" charset="0"/>
              </a:rPr>
              <a:t>class=”</a:t>
            </a:r>
            <a:r>
              <a:rPr lang="nl-BE" sz="6600" dirty="0" err="1">
                <a:latin typeface="Code New Roman" panose="020B0609020204030204" pitchFamily="49" charset="0"/>
                <a:cs typeface="Code New Roman" panose="020B0609020204030204" pitchFamily="49" charset="0"/>
              </a:rPr>
              <a:t>img-fluid</a:t>
            </a:r>
            <a:r>
              <a:rPr lang="nl-BE" sz="6600" dirty="0">
                <a:latin typeface="Code New Roman" panose="020B0609020204030204" pitchFamily="49" charset="0"/>
                <a:cs typeface="Code New Roman" panose="020B0609020204030204" pitchFamily="49" charset="0"/>
              </a:rPr>
              <a:t>”</a:t>
            </a:r>
          </a:p>
        </p:txBody>
      </p:sp>
      <p:cxnSp>
        <p:nvCxnSpPr>
          <p:cNvPr id="14" name="Rechte verbindingslijn 13"/>
          <p:cNvCxnSpPr/>
          <p:nvPr/>
        </p:nvCxnSpPr>
        <p:spPr>
          <a:xfrm>
            <a:off x="7908587" y="3832521"/>
            <a:ext cx="2344366"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6" name="Rechte verbindingslijn met pijl 15"/>
          <p:cNvCxnSpPr/>
          <p:nvPr/>
        </p:nvCxnSpPr>
        <p:spPr>
          <a:xfrm>
            <a:off x="9046723" y="3852153"/>
            <a:ext cx="0" cy="59338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 name="Tekstvak 16"/>
          <p:cNvSpPr txBox="1"/>
          <p:nvPr/>
        </p:nvSpPr>
        <p:spPr>
          <a:xfrm>
            <a:off x="6464029" y="4556820"/>
            <a:ext cx="5165387" cy="1569660"/>
          </a:xfrm>
          <a:prstGeom prst="rect">
            <a:avLst/>
          </a:prstGeom>
          <a:noFill/>
        </p:spPr>
        <p:txBody>
          <a:bodyPr wrap="square" rtlCol="0">
            <a:spAutoFit/>
          </a:bodyPr>
          <a:lstStyle/>
          <a:p>
            <a:r>
              <a:rPr lang="nl-BE" sz="3200" dirty="0" smtClean="0"/>
              <a:t>grootte traploos aanpassen aan de beschikbare plaats op het scherm</a:t>
            </a:r>
            <a:endParaRPr lang="nl-BE" sz="3200" dirty="0"/>
          </a:p>
        </p:txBody>
      </p:sp>
    </p:spTree>
    <p:extLst>
      <p:ext uri="{BB962C8B-B14F-4D97-AF65-F5344CB8AC3E}">
        <p14:creationId xmlns:p14="http://schemas.microsoft.com/office/powerpoint/2010/main" val="111178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38472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index.html </a:t>
            </a:r>
            <a:r>
              <a:rPr lang="nl-BE" sz="2800" dirty="0"/>
              <a:t>overal de toevoeging </a:t>
            </a:r>
            <a:r>
              <a:rPr lang="nl-BE" sz="2800" dirty="0">
                <a:solidFill>
                  <a:schemeClr val="accent6"/>
                </a:solidFill>
                <a:latin typeface="Code New Roman" panose="020B0609020204030204" pitchFamily="49" charset="0"/>
                <a:cs typeface="Code New Roman" panose="020B0609020204030204" pitchFamily="49" charset="0"/>
              </a:rPr>
              <a:t>class=”illustratie” </a:t>
            </a:r>
            <a:r>
              <a:rPr lang="nl-BE" sz="2800" dirty="0"/>
              <a:t>naar </a:t>
            </a:r>
            <a:r>
              <a:rPr lang="nl-BE" sz="2800" dirty="0">
                <a:solidFill>
                  <a:schemeClr val="accent6"/>
                </a:solidFill>
                <a:latin typeface="Code New Roman" panose="020B0609020204030204" pitchFamily="49" charset="0"/>
                <a:cs typeface="Code New Roman" panose="020B0609020204030204" pitchFamily="49" charset="0"/>
              </a:rPr>
              <a:t>class=”</a:t>
            </a:r>
            <a:r>
              <a:rPr lang="nl-BE" sz="2800" dirty="0" err="1">
                <a:solidFill>
                  <a:schemeClr val="accent6"/>
                </a:solidFill>
                <a:latin typeface="Code New Roman" panose="020B0609020204030204" pitchFamily="49" charset="0"/>
                <a:cs typeface="Code New Roman" panose="020B0609020204030204" pitchFamily="49" charset="0"/>
              </a:rPr>
              <a:t>img-fluid</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in de afbeeldingen.</a:t>
            </a:r>
          </a:p>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resultaat in een browser. Sleep het venster steeds kleiner en merk op hoe de afbeeldingen zich aanpassen.</a:t>
            </a:r>
          </a:p>
          <a:p>
            <a:pPr marL="514350" indent="-514350">
              <a:spcBef>
                <a:spcPts val="1200"/>
              </a:spcBef>
              <a:buClr>
                <a:schemeClr val="accent6"/>
              </a:buClr>
              <a:buFont typeface="Wingdings 3" panose="05040102010807070707" pitchFamily="18" charset="2"/>
              <a:buChar char=""/>
            </a:pPr>
            <a:r>
              <a:rPr lang="nl-BE" sz="2800" dirty="0" smtClean="0"/>
              <a:t>Er </a:t>
            </a:r>
            <a:r>
              <a:rPr lang="nl-BE" sz="2800" dirty="0"/>
              <a:t>bestaat een Bootstrap-klasse die je aan afbeeldingen kan toekennen om de hoekjes af te ronden. Zoek op hoe je dat doet en pas het toe.</a:t>
            </a: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409022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a:t>
            </a:r>
            <a:r>
              <a:rPr lang="nl-BE" sz="2800" dirty="0"/>
              <a:t>de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-tag en voeg de klasse </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t> toe aan de rij waarin de </a:t>
            </a:r>
            <a:r>
              <a:rPr lang="nl-BE" sz="2800" dirty="0" err="1"/>
              <a:t>footer</a:t>
            </a:r>
            <a:r>
              <a:rPr lang="nl-BE" sz="2800" dirty="0"/>
              <a:t> staat. Op die manier heeft deze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twee klassen: </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t> en </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t>. </a:t>
            </a:r>
          </a:p>
        </p:txBody>
      </p:sp>
      <p:graphicFrame>
        <p:nvGraphicFramePr>
          <p:cNvPr id="25" name="Tabel 24"/>
          <p:cNvGraphicFramePr>
            <a:graphicFrameLocks noGrp="1"/>
          </p:cNvGraphicFramePr>
          <p:nvPr>
            <p:extLst>
              <p:ext uri="{D42A27DB-BD31-4B8C-83A1-F6EECF244321}">
                <p14:modId xmlns:p14="http://schemas.microsoft.com/office/powerpoint/2010/main" val="2220647735"/>
              </p:ext>
            </p:extLst>
          </p:nvPr>
        </p:nvGraphicFramePr>
        <p:xfrm>
          <a:off x="1412868" y="3332797"/>
          <a:ext cx="10578707" cy="2325624"/>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49</a:t>
                      </a:r>
                    </a:p>
                    <a:p>
                      <a:pPr algn="r">
                        <a:lnSpc>
                          <a:spcPct val="100000"/>
                        </a:lnSpc>
                        <a:spcAft>
                          <a:spcPts val="0"/>
                        </a:spcAft>
                      </a:pPr>
                      <a:r>
                        <a:rPr lang="nl-BE" sz="2400" b="0" dirty="0" smtClean="0">
                          <a:effectLst/>
                          <a:latin typeface="+mn-lt"/>
                          <a:ea typeface="+mn-ea"/>
                          <a:cs typeface="+mn-cs"/>
                        </a:rPr>
                        <a:t>50</a:t>
                      </a:r>
                    </a:p>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51</a:t>
                      </a:r>
                    </a:p>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el-G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24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class="center"&gt;&lt;small&gt;Dit is vb11 bij de cursus 	Webontwikkeling.&lt;/small&gt;&lt;/p&gt;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15000"/>
                        </a:lnSpc>
                        <a:spcBef>
                          <a:spcPts val="600"/>
                        </a:spcBef>
                        <a:spcAft>
                          <a:spcPts val="0"/>
                        </a:spcAft>
                        <a:tabLst>
                          <a:tab pos="200660" algn="l"/>
                          <a:tab pos="387350" algn="l"/>
                          <a:tab pos="562610" algn="l"/>
                        </a:tabLst>
                      </a:pPr>
                      <a:endParaRPr lang="nl-BE" sz="2400" dirty="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45563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in 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nu ook de </a:t>
            </a:r>
            <a:r>
              <a:rPr lang="nl-BE" sz="2800" dirty="0" err="1"/>
              <a:t>footer-selectors</a:t>
            </a:r>
            <a:r>
              <a:rPr lang="nl-BE" sz="2800" dirty="0"/>
              <a:t> aan. Die </a:t>
            </a:r>
            <a:r>
              <a:rPr lang="nl-BE" sz="2800" dirty="0" err="1" smtClean="0"/>
              <a:t>selectoren</a:t>
            </a:r>
            <a:r>
              <a:rPr lang="nl-BE" sz="2800" dirty="0" smtClean="0"/>
              <a:t> </a:t>
            </a:r>
            <a:r>
              <a:rPr lang="nl-BE" sz="2800" dirty="0"/>
              <a:t>worden nu klassen door er een punt voor te plaatsen.</a:t>
            </a:r>
          </a:p>
        </p:txBody>
      </p:sp>
      <p:graphicFrame>
        <p:nvGraphicFramePr>
          <p:cNvPr id="25" name="Tabel 24"/>
          <p:cNvGraphicFramePr>
            <a:graphicFrameLocks noGrp="1"/>
          </p:cNvGraphicFramePr>
          <p:nvPr>
            <p:extLst>
              <p:ext uri="{D42A27DB-BD31-4B8C-83A1-F6EECF244321}">
                <p14:modId xmlns:p14="http://schemas.microsoft.com/office/powerpoint/2010/main" val="426292763"/>
              </p:ext>
            </p:extLst>
          </p:nvPr>
        </p:nvGraphicFramePr>
        <p:xfrm>
          <a:off x="1412868" y="3332797"/>
          <a:ext cx="10578707" cy="19202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172</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178</a:t>
                      </a:r>
                    </a:p>
                    <a:p>
                      <a:pPr algn="r">
                        <a:lnSpc>
                          <a:spcPct val="100000"/>
                        </a:lnSpc>
                        <a:spcAft>
                          <a:spcPts val="0"/>
                        </a:spcAft>
                      </a:pPr>
                      <a:r>
                        <a:rPr lang="nl-BE" sz="1800" b="0" dirty="0" smtClean="0">
                          <a:effectLst/>
                          <a:latin typeface="+mn-lt"/>
                          <a:ea typeface="+mn-ea"/>
                          <a:cs typeface="+mn-cs"/>
                        </a:rPr>
                        <a:t>179</a:t>
                      </a:r>
                    </a:p>
                    <a:p>
                      <a:pPr algn="r">
                        <a:lnSpc>
                          <a:spcPct val="100000"/>
                        </a:lnSpc>
                        <a:spcAft>
                          <a:spcPts val="0"/>
                        </a:spcAft>
                      </a:pPr>
                      <a:r>
                        <a:rPr lang="nl-BE" sz="1800" b="0" dirty="0" smtClean="0">
                          <a:effectLst/>
                          <a:latin typeface="+mn-lt"/>
                          <a:ea typeface="+mn-ea"/>
                          <a:cs typeface="+mn-cs"/>
                        </a:rPr>
                        <a:t>180</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184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p {</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2" name="Afgeronde rechthoek 1"/>
          <p:cNvSpPr/>
          <p:nvPr/>
        </p:nvSpPr>
        <p:spPr>
          <a:xfrm>
            <a:off x="2120631" y="3332797"/>
            <a:ext cx="272374" cy="293016"/>
          </a:xfrm>
          <a:prstGeom prst="round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Afgeronde rechthoek 20"/>
          <p:cNvSpPr/>
          <p:nvPr/>
        </p:nvSpPr>
        <p:spPr>
          <a:xfrm>
            <a:off x="2100755" y="4404570"/>
            <a:ext cx="272374" cy="293016"/>
          </a:xfrm>
          <a:prstGeom prst="round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kstvak 25"/>
          <p:cNvSpPr txBox="1"/>
          <p:nvPr/>
        </p:nvSpPr>
        <p:spPr>
          <a:xfrm>
            <a:off x="1412868" y="537415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merkt dat de </a:t>
            </a:r>
            <a:r>
              <a:rPr lang="nl-BE" sz="2800" dirty="0" err="1"/>
              <a:t>footer</a:t>
            </a:r>
            <a:r>
              <a:rPr lang="nl-BE" sz="2800" dirty="0"/>
              <a:t>-opmaak netjes wordt overgenomen, alleen wordt de tekst niet gecentreerd. Zoek hier een gepaste oplossing voor.</a:t>
            </a:r>
          </a:p>
        </p:txBody>
      </p:sp>
    </p:spTree>
    <p:extLst>
      <p:ext uri="{BB962C8B-B14F-4D97-AF65-F5344CB8AC3E}">
        <p14:creationId xmlns:p14="http://schemas.microsoft.com/office/powerpoint/2010/main" val="416821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545903299"/>
              </p:ext>
            </p:extLst>
          </p:nvPr>
        </p:nvGraphicFramePr>
        <p:xfrm>
          <a:off x="1595336" y="1791170"/>
          <a:ext cx="10145950" cy="2958084"/>
        </p:xfrm>
        <a:graphic>
          <a:graphicData uri="http://schemas.openxmlformats.org/drawingml/2006/table">
            <a:tbl>
              <a:tblPr firstRow="1" firstCol="1" bandRow="1">
                <a:tableStyleId>{5C22544A-7EE6-4342-B048-85BDC9FD1C3A}</a:tableStyleId>
              </a:tblPr>
              <a:tblGrid>
                <a:gridCol w="2335041">
                  <a:extLst>
                    <a:ext uri="{9D8B030D-6E8A-4147-A177-3AD203B41FA5}">
                      <a16:colId xmlns:a16="http://schemas.microsoft.com/office/drawing/2014/main" val="2141963113"/>
                    </a:ext>
                  </a:extLst>
                </a:gridCol>
                <a:gridCol w="2375475">
                  <a:extLst>
                    <a:ext uri="{9D8B030D-6E8A-4147-A177-3AD203B41FA5}">
                      <a16:colId xmlns:a16="http://schemas.microsoft.com/office/drawing/2014/main" val="3248337346"/>
                    </a:ext>
                  </a:extLst>
                </a:gridCol>
                <a:gridCol w="2785588">
                  <a:extLst>
                    <a:ext uri="{9D8B030D-6E8A-4147-A177-3AD203B41FA5}">
                      <a16:colId xmlns:a16="http://schemas.microsoft.com/office/drawing/2014/main" val="2697222470"/>
                    </a:ext>
                  </a:extLst>
                </a:gridCol>
                <a:gridCol w="2649846">
                  <a:extLst>
                    <a:ext uri="{9D8B030D-6E8A-4147-A177-3AD203B41FA5}">
                      <a16:colId xmlns:a16="http://schemas.microsoft.com/office/drawing/2014/main" val="2070555510"/>
                    </a:ext>
                  </a:extLst>
                </a:gridCol>
              </a:tblGrid>
              <a:tr h="155575">
                <a:tc>
                  <a:txBody>
                    <a:bodyPr/>
                    <a:lstStyle/>
                    <a:p>
                      <a:pPr marR="13335" algn="just">
                        <a:lnSpc>
                          <a:spcPct val="115000"/>
                        </a:lnSpc>
                      </a:pPr>
                      <a:r>
                        <a:rPr lang="nl-BE" sz="2400" b="0">
                          <a:effectLst/>
                        </a:rPr>
                        <a:t>schermgrootte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R="3175" algn="just">
                        <a:lnSpc>
                          <a:spcPct val="115000"/>
                        </a:lnSpc>
                      </a:pPr>
                      <a:r>
                        <a:rPr lang="nl-BE" sz="2400" b="0">
                          <a:effectLst/>
                        </a:rPr>
                        <a:t>afbreekpunt</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containerbreedte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R="33020" algn="just">
                        <a:lnSpc>
                          <a:spcPct val="115000"/>
                        </a:lnSpc>
                      </a:pPr>
                      <a:r>
                        <a:rPr lang="nl-BE" sz="2400" b="0">
                          <a:effectLst/>
                        </a:rPr>
                        <a:t>css-klasse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extLst>
                  <a:ext uri="{0D108BD9-81ED-4DB2-BD59-A6C34878D82A}">
                    <a16:rowId xmlns:a16="http://schemas.microsoft.com/office/drawing/2014/main" val="3408571460"/>
                  </a:ext>
                </a:extLst>
              </a:tr>
              <a:tr h="155575">
                <a:tc>
                  <a:txBody>
                    <a:bodyPr/>
                    <a:lstStyle/>
                    <a:p>
                      <a:pPr algn="just">
                        <a:lnSpc>
                          <a:spcPct val="115000"/>
                        </a:lnSpc>
                      </a:pPr>
                      <a:r>
                        <a:rPr lang="nl-BE" sz="2400" b="0">
                          <a:effectLst/>
                        </a:rPr>
                        <a:t>extra small</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&lt; 576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automatisch</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dirty="0">
                          <a:solidFill>
                            <a:schemeClr val="accent6"/>
                          </a:solidFill>
                          <a:effectLst/>
                          <a:latin typeface="Code New Roman" panose="020B0609020204030204" pitchFamily="49" charset="0"/>
                          <a:cs typeface="Code New Roman" panose="020B0609020204030204" pitchFamily="49" charset="0"/>
                        </a:rPr>
                        <a:t>.col </a:t>
                      </a:r>
                      <a:r>
                        <a:rPr lang="nl-BE" sz="2400" b="0" dirty="0">
                          <a:effectLst/>
                        </a:rPr>
                        <a:t>of </a:t>
                      </a: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col-</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xs</a:t>
                      </a:r>
                      <a:endParaRPr lang="nl-BE" sz="2400" b="0" kern="1200" dirty="0">
                        <a:solidFill>
                          <a:schemeClr val="accent6"/>
                        </a:solidFill>
                        <a:effectLst/>
                        <a:latin typeface="Code New Roman" panose="020B0609020204030204" pitchFamily="49" charset="0"/>
                        <a:ea typeface="+mn-ea"/>
                        <a:cs typeface="Code New Roman" panose="020B0609020204030204" pitchFamily="49" charset="0"/>
                      </a:endParaRPr>
                    </a:p>
                  </a:txBody>
                  <a:tcPr marL="68580" marR="68580" marT="36195" marB="36195"/>
                </a:tc>
                <a:extLst>
                  <a:ext uri="{0D108BD9-81ED-4DB2-BD59-A6C34878D82A}">
                    <a16:rowId xmlns:a16="http://schemas.microsoft.com/office/drawing/2014/main" val="170194961"/>
                  </a:ext>
                </a:extLst>
              </a:tr>
              <a:tr h="155575">
                <a:tc>
                  <a:txBody>
                    <a:bodyPr/>
                    <a:lstStyle/>
                    <a:p>
                      <a:pPr algn="just">
                        <a:lnSpc>
                          <a:spcPct val="115000"/>
                        </a:lnSpc>
                      </a:pPr>
                      <a:r>
                        <a:rPr lang="nl-BE" sz="2400" b="0" dirty="0">
                          <a:effectLst/>
                        </a:rPr>
                        <a:t>small</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576 – 767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540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.col-sm</a:t>
                      </a:r>
                    </a:p>
                  </a:txBody>
                  <a:tcPr marL="68580" marR="68580" marT="36195" marB="36195"/>
                </a:tc>
                <a:extLst>
                  <a:ext uri="{0D108BD9-81ED-4DB2-BD59-A6C34878D82A}">
                    <a16:rowId xmlns:a16="http://schemas.microsoft.com/office/drawing/2014/main" val="2625665148"/>
                  </a:ext>
                </a:extLst>
              </a:tr>
              <a:tr h="165735">
                <a:tc>
                  <a:txBody>
                    <a:bodyPr/>
                    <a:lstStyle/>
                    <a:p>
                      <a:pPr algn="just">
                        <a:lnSpc>
                          <a:spcPct val="115000"/>
                        </a:lnSpc>
                      </a:pPr>
                      <a:r>
                        <a:rPr lang="nl-BE" sz="2400" b="0">
                          <a:effectLst/>
                        </a:rPr>
                        <a:t>medium</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768 – 991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720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.col-md</a:t>
                      </a:r>
                    </a:p>
                  </a:txBody>
                  <a:tcPr marL="68580" marR="68580" marT="36195" marB="36195"/>
                </a:tc>
                <a:extLst>
                  <a:ext uri="{0D108BD9-81ED-4DB2-BD59-A6C34878D82A}">
                    <a16:rowId xmlns:a16="http://schemas.microsoft.com/office/drawing/2014/main" val="878176575"/>
                  </a:ext>
                </a:extLst>
              </a:tr>
              <a:tr h="155575">
                <a:tc>
                  <a:txBody>
                    <a:bodyPr/>
                    <a:lstStyle/>
                    <a:p>
                      <a:pPr algn="just">
                        <a:lnSpc>
                          <a:spcPct val="115000"/>
                        </a:lnSpc>
                      </a:pPr>
                      <a:r>
                        <a:rPr lang="nl-BE" sz="2400" b="0">
                          <a:effectLst/>
                        </a:rPr>
                        <a:t>large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992 – 1199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960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a:t>
                      </a:r>
                      <a:r>
                        <a:rPr lang="nl-BE" sz="2400" b="0" kern="1200" dirty="0" err="1">
                          <a:solidFill>
                            <a:schemeClr val="accent6"/>
                          </a:solidFill>
                          <a:effectLst/>
                          <a:latin typeface="Code New Roman" panose="020B0609020204030204" pitchFamily="49" charset="0"/>
                          <a:ea typeface="+mn-ea"/>
                          <a:cs typeface="Code New Roman" panose="020B0609020204030204" pitchFamily="49" charset="0"/>
                        </a:rPr>
                        <a:t>lg</a:t>
                      </a:r>
                      <a:endParaRPr lang="nl-BE" sz="2400" b="0" kern="1200" dirty="0">
                        <a:solidFill>
                          <a:schemeClr val="accent6"/>
                        </a:solidFill>
                        <a:effectLst/>
                        <a:latin typeface="Code New Roman" panose="020B0609020204030204" pitchFamily="49" charset="0"/>
                        <a:ea typeface="+mn-ea"/>
                        <a:cs typeface="Code New Roman" panose="020B0609020204030204" pitchFamily="49" charset="0"/>
                      </a:endParaRPr>
                    </a:p>
                  </a:txBody>
                  <a:tcPr marL="68580" marR="68580" marT="36195" marB="36195"/>
                </a:tc>
                <a:extLst>
                  <a:ext uri="{0D108BD9-81ED-4DB2-BD59-A6C34878D82A}">
                    <a16:rowId xmlns:a16="http://schemas.microsoft.com/office/drawing/2014/main" val="147277875"/>
                  </a:ext>
                </a:extLst>
              </a:tr>
              <a:tr h="179705">
                <a:tc>
                  <a:txBody>
                    <a:bodyPr/>
                    <a:lstStyle/>
                    <a:p>
                      <a:pPr algn="just">
                        <a:lnSpc>
                          <a:spcPct val="115000"/>
                        </a:lnSpc>
                        <a:spcAft>
                          <a:spcPts val="0"/>
                        </a:spcAft>
                      </a:pPr>
                      <a:r>
                        <a:rPr lang="nl-BE" sz="2400" b="0">
                          <a:effectLst/>
                        </a:rPr>
                        <a:t>extra large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L="0" lvl="2" indent="0">
                        <a:spcAft>
                          <a:spcPts val="0"/>
                        </a:spcAft>
                        <a:buFont typeface="Wingdings" panose="05000000000000000000" pitchFamily="2" charset="2"/>
                        <a:buNone/>
                      </a:pPr>
                      <a:r>
                        <a:rPr lang="nl-BE" sz="2400" b="0" dirty="0">
                          <a:effectLst/>
                        </a:rPr>
                        <a:t>&gt; 1200 </a:t>
                      </a:r>
                      <a:r>
                        <a:rPr lang="nl-BE" sz="2400" b="0" dirty="0" err="1">
                          <a:effectLst/>
                        </a:rPr>
                        <a:t>px</a:t>
                      </a:r>
                      <a:r>
                        <a:rPr lang="nl-BE" sz="2400" b="0" dirty="0">
                          <a:effectLst/>
                        </a:rPr>
                        <a:t> </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spcAft>
                          <a:spcPts val="0"/>
                        </a:spcAft>
                      </a:pPr>
                      <a:r>
                        <a:rPr lang="nl-BE" sz="2400" b="0">
                          <a:effectLst/>
                        </a:rPr>
                        <a:t>1140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.col-xl</a:t>
                      </a:r>
                    </a:p>
                  </a:txBody>
                  <a:tcPr marL="68580" marR="68580" marT="36195" marB="36195"/>
                </a:tc>
                <a:extLst>
                  <a:ext uri="{0D108BD9-81ED-4DB2-BD59-A6C34878D82A}">
                    <a16:rowId xmlns:a16="http://schemas.microsoft.com/office/drawing/2014/main" val="493038092"/>
                  </a:ext>
                </a:extLst>
              </a:tr>
            </a:tbl>
          </a:graphicData>
        </a:graphic>
      </p:graphicFrame>
      <p:sp>
        <p:nvSpPr>
          <p:cNvPr id="12" name="Afgeronde rechthoek 11"/>
          <p:cNvSpPr/>
          <p:nvPr/>
        </p:nvSpPr>
        <p:spPr>
          <a:xfrm>
            <a:off x="8959174" y="2237362"/>
            <a:ext cx="2850205" cy="52529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Rechte verbindingslijn met pijl 17"/>
          <p:cNvCxnSpPr/>
          <p:nvPr/>
        </p:nvCxnSpPr>
        <p:spPr>
          <a:xfrm flipH="1">
            <a:off x="7519481" y="2762655"/>
            <a:ext cx="1819072" cy="226654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3" name="Rechthoek 22"/>
          <p:cNvSpPr/>
          <p:nvPr/>
        </p:nvSpPr>
        <p:spPr>
          <a:xfrm>
            <a:off x="4508725" y="5149817"/>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m</a:t>
            </a:r>
            <a:r>
              <a:rPr lang="nl-BE" sz="3600" dirty="0" smtClean="0"/>
              <a:t>obile first</a:t>
            </a:r>
            <a:endParaRPr lang="nl-BE" sz="3600" dirty="0"/>
          </a:p>
        </p:txBody>
      </p:sp>
    </p:spTree>
    <p:extLst>
      <p:ext uri="{BB962C8B-B14F-4D97-AF65-F5344CB8AC3E}">
        <p14:creationId xmlns:p14="http://schemas.microsoft.com/office/powerpoint/2010/main" val="7462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Rechthoek 22"/>
          <p:cNvSpPr/>
          <p:nvPr/>
        </p:nvSpPr>
        <p:spPr>
          <a:xfrm>
            <a:off x="1463038" y="1564553"/>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Aantal kolommen samen afbreken:</a:t>
            </a:r>
            <a:endParaRPr lang="nl-BE" sz="3600" dirty="0"/>
          </a:p>
        </p:txBody>
      </p:sp>
      <p:graphicFrame>
        <p:nvGraphicFramePr>
          <p:cNvPr id="17" name="Tabel 16"/>
          <p:cNvGraphicFramePr>
            <a:graphicFrameLocks noGrp="1"/>
          </p:cNvGraphicFramePr>
          <p:nvPr>
            <p:extLst>
              <p:ext uri="{D42A27DB-BD31-4B8C-83A1-F6EECF244321}">
                <p14:modId xmlns:p14="http://schemas.microsoft.com/office/powerpoint/2010/main" val="1619608933"/>
              </p:ext>
            </p:extLst>
          </p:nvPr>
        </p:nvGraphicFramePr>
        <p:xfrm>
          <a:off x="1412868" y="3332797"/>
          <a:ext cx="10578707" cy="16459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600" b="0" dirty="0" smtClean="0">
                        <a:effectLst/>
                        <a:latin typeface="+mn-lt"/>
                        <a:ea typeface="+mn-ea"/>
                        <a:cs typeface="+mn-cs"/>
                      </a:endParaRPr>
                    </a:p>
                    <a:p>
                      <a:pPr algn="r">
                        <a:lnSpc>
                          <a:spcPct val="100000"/>
                        </a:lnSpc>
                        <a:spcAft>
                          <a:spcPts val="0"/>
                        </a:spcAft>
                      </a:pPr>
                      <a:endParaRPr lang="nl-BE" sz="3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el-GR" sz="3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3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class="col-md-4"&gt;</a:t>
                      </a:r>
                    </a:p>
                    <a:p>
                      <a:pPr algn="l">
                        <a:lnSpc>
                          <a:spcPct val="100000"/>
                        </a:lnSpc>
                        <a:spcBef>
                          <a:spcPts val="0"/>
                        </a:spcBef>
                        <a:spcAft>
                          <a:spcPts val="0"/>
                        </a:spcAft>
                        <a:tabLst>
                          <a:tab pos="200660" algn="l"/>
                          <a:tab pos="387350" algn="l"/>
                          <a:tab pos="562610" algn="l"/>
                        </a:tabLst>
                      </a:pPr>
                      <a:endParaRPr lang="nl-BE" sz="3600" dirty="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592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 name="Rechthoek 1"/>
          <p:cNvSpPr/>
          <p:nvPr/>
        </p:nvSpPr>
        <p:spPr>
          <a:xfrm>
            <a:off x="1463039" y="1429966"/>
            <a:ext cx="10578707" cy="2966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hthoek 15"/>
          <p:cNvSpPr/>
          <p:nvPr/>
        </p:nvSpPr>
        <p:spPr>
          <a:xfrm>
            <a:off x="1463039" y="1870526"/>
            <a:ext cx="7885242" cy="29669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8" name="Rechthoek 17"/>
          <p:cNvSpPr/>
          <p:nvPr/>
        </p:nvSpPr>
        <p:spPr>
          <a:xfrm>
            <a:off x="1463039" y="2336583"/>
            <a:ext cx="5647880" cy="29669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9" name="Rechthoek 18"/>
          <p:cNvSpPr/>
          <p:nvPr/>
        </p:nvSpPr>
        <p:spPr>
          <a:xfrm>
            <a:off x="1463039" y="2913434"/>
            <a:ext cx="3556433" cy="29669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3" name="Tekstvak 2"/>
          <p:cNvSpPr txBox="1"/>
          <p:nvPr/>
        </p:nvSpPr>
        <p:spPr>
          <a:xfrm>
            <a:off x="9983921" y="3820051"/>
            <a:ext cx="1422184" cy="523220"/>
          </a:xfrm>
          <a:prstGeom prst="rect">
            <a:avLst/>
          </a:prstGeom>
          <a:noFill/>
        </p:spPr>
        <p:txBody>
          <a:bodyPr wrap="none" rtlCol="0">
            <a:spAutoFit/>
          </a:bodyPr>
          <a:lstStyle/>
          <a:p>
            <a:r>
              <a:rPr lang="nl-BE" sz="2800" dirty="0" smtClean="0">
                <a:solidFill>
                  <a:schemeClr val="bg1"/>
                </a:solidFill>
              </a:rPr>
              <a:t>1140 </a:t>
            </a:r>
            <a:r>
              <a:rPr lang="nl-BE" sz="2800" dirty="0" err="1" smtClean="0">
                <a:solidFill>
                  <a:schemeClr val="bg1"/>
                </a:solidFill>
              </a:rPr>
              <a:t>px</a:t>
            </a:r>
            <a:endParaRPr lang="nl-BE" sz="2800" dirty="0">
              <a:solidFill>
                <a:schemeClr val="bg1"/>
              </a:solidFill>
            </a:endParaRPr>
          </a:p>
        </p:txBody>
      </p:sp>
      <p:sp>
        <p:nvSpPr>
          <p:cNvPr id="20" name="Tekstvak 19"/>
          <p:cNvSpPr txBox="1"/>
          <p:nvPr/>
        </p:nvSpPr>
        <p:spPr>
          <a:xfrm>
            <a:off x="7445550" y="4277371"/>
            <a:ext cx="1234633" cy="523220"/>
          </a:xfrm>
          <a:prstGeom prst="rect">
            <a:avLst/>
          </a:prstGeom>
          <a:noFill/>
        </p:spPr>
        <p:txBody>
          <a:bodyPr wrap="none" rtlCol="0">
            <a:spAutoFit/>
          </a:bodyPr>
          <a:lstStyle/>
          <a:p>
            <a:r>
              <a:rPr lang="nl-BE" sz="2800" dirty="0" smtClean="0">
                <a:solidFill>
                  <a:schemeClr val="bg1"/>
                </a:solidFill>
              </a:rPr>
              <a:t>960 </a:t>
            </a:r>
            <a:r>
              <a:rPr lang="nl-BE" sz="2800" dirty="0" err="1" smtClean="0">
                <a:solidFill>
                  <a:schemeClr val="bg1"/>
                </a:solidFill>
              </a:rPr>
              <a:t>px</a:t>
            </a:r>
            <a:endParaRPr lang="nl-BE" sz="2800" dirty="0">
              <a:solidFill>
                <a:schemeClr val="bg1"/>
              </a:solidFill>
            </a:endParaRPr>
          </a:p>
        </p:txBody>
      </p:sp>
      <p:sp>
        <p:nvSpPr>
          <p:cNvPr id="21" name="Tekstvak 20"/>
          <p:cNvSpPr txBox="1"/>
          <p:nvPr/>
        </p:nvSpPr>
        <p:spPr>
          <a:xfrm>
            <a:off x="5205837" y="4733661"/>
            <a:ext cx="1234633" cy="523220"/>
          </a:xfrm>
          <a:prstGeom prst="rect">
            <a:avLst/>
          </a:prstGeom>
          <a:noFill/>
        </p:spPr>
        <p:txBody>
          <a:bodyPr wrap="none" rtlCol="0">
            <a:spAutoFit/>
          </a:bodyPr>
          <a:lstStyle/>
          <a:p>
            <a:r>
              <a:rPr lang="nl-BE" sz="2800" dirty="0" smtClean="0">
                <a:solidFill>
                  <a:schemeClr val="bg1"/>
                </a:solidFill>
              </a:rPr>
              <a:t>720 </a:t>
            </a:r>
            <a:r>
              <a:rPr lang="nl-BE" sz="2800" dirty="0" err="1" smtClean="0">
                <a:solidFill>
                  <a:schemeClr val="bg1"/>
                </a:solidFill>
              </a:rPr>
              <a:t>px</a:t>
            </a:r>
            <a:endParaRPr lang="nl-BE" sz="2800" dirty="0">
              <a:solidFill>
                <a:schemeClr val="bg1"/>
              </a:solidFill>
            </a:endParaRPr>
          </a:p>
        </p:txBody>
      </p:sp>
      <p:sp>
        <p:nvSpPr>
          <p:cNvPr id="22" name="Tekstvak 21"/>
          <p:cNvSpPr txBox="1"/>
          <p:nvPr/>
        </p:nvSpPr>
        <p:spPr>
          <a:xfrm>
            <a:off x="3453419" y="5319138"/>
            <a:ext cx="1234633" cy="523220"/>
          </a:xfrm>
          <a:prstGeom prst="rect">
            <a:avLst/>
          </a:prstGeom>
          <a:noFill/>
        </p:spPr>
        <p:txBody>
          <a:bodyPr wrap="none" rtlCol="0">
            <a:spAutoFit/>
          </a:bodyPr>
          <a:lstStyle/>
          <a:p>
            <a:r>
              <a:rPr lang="nl-BE" sz="2800" dirty="0" smtClean="0">
                <a:solidFill>
                  <a:schemeClr val="bg1"/>
                </a:solidFill>
              </a:rPr>
              <a:t>540 </a:t>
            </a:r>
            <a:r>
              <a:rPr lang="nl-BE" sz="2800" dirty="0" err="1" smtClean="0">
                <a:solidFill>
                  <a:schemeClr val="bg1"/>
                </a:solidFill>
              </a:rPr>
              <a:t>px</a:t>
            </a:r>
            <a:endParaRPr lang="nl-BE" sz="2800" dirty="0">
              <a:solidFill>
                <a:schemeClr val="bg1"/>
              </a:solidFill>
            </a:endParaRPr>
          </a:p>
        </p:txBody>
      </p:sp>
      <p:sp>
        <p:nvSpPr>
          <p:cNvPr id="12" name="Gekromde pijl-omlaag 11"/>
          <p:cNvSpPr/>
          <p:nvPr/>
        </p:nvSpPr>
        <p:spPr>
          <a:xfrm rot="10224732">
            <a:off x="8498783" y="476994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4" name="Gekromde pijl-omlaag 23"/>
          <p:cNvSpPr/>
          <p:nvPr/>
        </p:nvSpPr>
        <p:spPr>
          <a:xfrm rot="10224732">
            <a:off x="6072704" y="528315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Gekromde pijl-omlaag 24"/>
          <p:cNvSpPr/>
          <p:nvPr/>
        </p:nvSpPr>
        <p:spPr>
          <a:xfrm rot="10224732">
            <a:off x="3481987" y="583094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159784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klasse van de container naar </a:t>
            </a:r>
            <a:r>
              <a:rPr lang="nl-BE" sz="2800" dirty="0">
                <a:solidFill>
                  <a:schemeClr val="accent3"/>
                </a:solidFill>
                <a:latin typeface="Code New Roman" panose="020B0609020204030204" pitchFamily="49" charset="0"/>
                <a:cs typeface="Code New Roman" panose="020B0609020204030204" pitchFamily="49" charset="0"/>
              </a:rPr>
              <a:t>container-</a:t>
            </a:r>
            <a:r>
              <a:rPr lang="nl-BE" sz="2800" dirty="0" err="1">
                <a:solidFill>
                  <a:schemeClr val="accent3"/>
                </a:solidFill>
                <a:latin typeface="Code New Roman" panose="020B0609020204030204" pitchFamily="49" charset="0"/>
                <a:cs typeface="Code New Roman" panose="020B0609020204030204" pitchFamily="49" charset="0"/>
              </a:rPr>
              <a:t>fluid</a:t>
            </a:r>
            <a:r>
              <a:rPr lang="nl-BE" sz="2800" dirty="0"/>
              <a:t>. </a:t>
            </a:r>
          </a:p>
        </p:txBody>
      </p:sp>
      <p:graphicFrame>
        <p:nvGraphicFramePr>
          <p:cNvPr id="25" name="Tabel 24"/>
          <p:cNvGraphicFramePr>
            <a:graphicFrameLocks noGrp="1"/>
          </p:cNvGraphicFramePr>
          <p:nvPr>
            <p:extLst>
              <p:ext uri="{D42A27DB-BD31-4B8C-83A1-F6EECF244321}">
                <p14:modId xmlns:p14="http://schemas.microsoft.com/office/powerpoint/2010/main" val="60408735"/>
              </p:ext>
            </p:extLst>
          </p:nvPr>
        </p:nvGraphicFramePr>
        <p:xfrm>
          <a:off x="1412868" y="2447579"/>
          <a:ext cx="10578707" cy="684727"/>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684727">
                <a:tc>
                  <a:txBody>
                    <a:bodyPr/>
                    <a:lstStyle/>
                    <a:p>
                      <a:pPr algn="r">
                        <a:lnSpc>
                          <a:spcPct val="100000"/>
                        </a:lnSpc>
                        <a:spcBef>
                          <a:spcPts val="1200"/>
                        </a:spcBef>
                        <a:spcAft>
                          <a:spcPts val="1200"/>
                        </a:spcAft>
                      </a:pPr>
                      <a:r>
                        <a:rPr lang="nl-BE" sz="2400" b="0" dirty="0" smtClean="0">
                          <a:effectLst/>
                          <a:latin typeface="+mn-lt"/>
                          <a:ea typeface="+mn-ea"/>
                          <a:cs typeface="+mn-cs"/>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120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class=“container-</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fluid</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16" name="Tekstvak 15"/>
          <p:cNvSpPr txBox="1"/>
          <p:nvPr/>
        </p:nvSpPr>
        <p:spPr>
          <a:xfrm>
            <a:off x="1338089" y="3364203"/>
            <a:ext cx="1067904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effect in een browser terwijl je het browservenster versmalt.</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achtereenvolgens </a:t>
            </a:r>
            <a:r>
              <a:rPr lang="nl-BE" sz="2800" dirty="0">
                <a:solidFill>
                  <a:schemeClr val="accent3"/>
                </a:solidFill>
                <a:latin typeface="Code New Roman" panose="020B0609020204030204" pitchFamily="49" charset="0"/>
                <a:cs typeface="Code New Roman" panose="020B0609020204030204" pitchFamily="49" charset="0"/>
              </a:rPr>
              <a:t>–xl</a:t>
            </a:r>
            <a:r>
              <a:rPr lang="nl-BE" sz="2800" dirty="0"/>
              <a:t>, </a:t>
            </a:r>
            <a:r>
              <a:rPr lang="nl-BE" sz="2800" dirty="0">
                <a:solidFill>
                  <a:schemeClr val="accent3"/>
                </a:solidFill>
                <a:latin typeface="Code New Roman" panose="020B0609020204030204" pitchFamily="49" charset="0"/>
                <a:cs typeface="Code New Roman" panose="020B0609020204030204" pitchFamily="49" charset="0"/>
              </a:rPr>
              <a:t>-</a:t>
            </a:r>
            <a:r>
              <a:rPr lang="nl-BE" sz="2800" dirty="0" err="1">
                <a:solidFill>
                  <a:schemeClr val="accent3"/>
                </a:solidFill>
                <a:latin typeface="Code New Roman" panose="020B0609020204030204" pitchFamily="49" charset="0"/>
                <a:cs typeface="Code New Roman" panose="020B0609020204030204" pitchFamily="49" charset="0"/>
              </a:rPr>
              <a:t>lg</a:t>
            </a:r>
            <a:r>
              <a:rPr lang="nl-BE" sz="2800" dirty="0"/>
              <a:t>, </a:t>
            </a:r>
            <a:r>
              <a:rPr lang="nl-BE" sz="2800" dirty="0">
                <a:solidFill>
                  <a:schemeClr val="accent3"/>
                </a:solidFill>
                <a:latin typeface="Code New Roman" panose="020B0609020204030204" pitchFamily="49" charset="0"/>
                <a:cs typeface="Code New Roman" panose="020B0609020204030204" pitchFamily="49" charset="0"/>
              </a:rPr>
              <a:t>-md </a:t>
            </a:r>
            <a:r>
              <a:rPr lang="nl-BE" sz="2800" dirty="0"/>
              <a:t>en </a:t>
            </a:r>
            <a:r>
              <a:rPr lang="nl-BE" sz="2800" dirty="0">
                <a:solidFill>
                  <a:schemeClr val="accent3"/>
                </a:solidFill>
                <a:latin typeface="Code New Roman" panose="020B0609020204030204" pitchFamily="49" charset="0"/>
                <a:cs typeface="Code New Roman" panose="020B0609020204030204" pitchFamily="49" charset="0"/>
              </a:rPr>
              <a:t>–sm </a:t>
            </a:r>
            <a:r>
              <a:rPr lang="nl-BE" sz="2800" dirty="0"/>
              <a:t>toe aan drie rijen met de klasse </a:t>
            </a:r>
            <a:r>
              <a:rPr lang="nl-BE" sz="2800" dirty="0">
                <a:solidFill>
                  <a:schemeClr val="accent3"/>
                </a:solidFill>
                <a:latin typeface="Code New Roman" panose="020B0609020204030204" pitchFamily="49" charset="0"/>
                <a:cs typeface="Code New Roman" panose="020B0609020204030204" pitchFamily="49" charset="0"/>
              </a:rPr>
              <a:t>.col </a:t>
            </a:r>
            <a:r>
              <a:rPr lang="nl-BE" sz="2800" dirty="0"/>
              <a:t>in </a:t>
            </a:r>
            <a:r>
              <a:rPr lang="nl-BE" sz="2800" dirty="0">
                <a:solidFill>
                  <a:schemeClr val="accent3"/>
                </a:solidFill>
                <a:latin typeface="Code New Roman" panose="020B0609020204030204" pitchFamily="49" charset="0"/>
                <a:cs typeface="Code New Roman" panose="020B0609020204030204" pitchFamily="49" charset="0"/>
              </a:rPr>
              <a:t>index.html</a:t>
            </a:r>
            <a:r>
              <a:rPr lang="nl-BE" sz="2800" dirty="0"/>
              <a:t> en bekijk het effect in een browser terwijl je het </a:t>
            </a:r>
            <a:r>
              <a:rPr lang="nl-BE" sz="2800" dirty="0" smtClean="0"/>
              <a:t>browservenster </a:t>
            </a:r>
            <a:r>
              <a:rPr lang="nl-BE" sz="2800" dirty="0"/>
              <a:t>versmalt. </a:t>
            </a:r>
            <a:r>
              <a:rPr lang="nl-BE" sz="2800" dirty="0" smtClean="0"/>
              <a:t> </a:t>
            </a:r>
            <a:endParaRPr lang="nl-BE" sz="2800" dirty="0"/>
          </a:p>
        </p:txBody>
      </p:sp>
    </p:spTree>
    <p:extLst>
      <p:ext uri="{BB962C8B-B14F-4D97-AF65-F5344CB8AC3E}">
        <p14:creationId xmlns:p14="http://schemas.microsoft.com/office/powerpoint/2010/main" val="10448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11.1 Een icoontje voor je website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pic>
        <p:nvPicPr>
          <p:cNvPr id="23" name="Afbeelding 22"/>
          <p:cNvPicPr/>
          <p:nvPr/>
        </p:nvPicPr>
        <p:blipFill rotWithShape="1">
          <a:blip r:embed="rId4">
            <a:extLst>
              <a:ext uri="{28A0092B-C50C-407E-A947-70E740481C1C}">
                <a14:useLocalDpi xmlns:a14="http://schemas.microsoft.com/office/drawing/2010/main" val="0"/>
              </a:ext>
            </a:extLst>
          </a:blip>
          <a:srcRect l="1" r="60679" b="89197"/>
          <a:stretch/>
        </p:blipFill>
        <p:spPr bwMode="auto">
          <a:xfrm rot="21424823">
            <a:off x="1480558" y="3419235"/>
            <a:ext cx="10550928" cy="198262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4" name="Rechthoek 23"/>
          <p:cNvSpPr/>
          <p:nvPr/>
        </p:nvSpPr>
        <p:spPr>
          <a:xfrm rot="21446129">
            <a:off x="1566794" y="3824592"/>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Rechthoek 24"/>
          <p:cNvSpPr/>
          <p:nvPr/>
        </p:nvSpPr>
        <p:spPr>
          <a:xfrm rot="21446129">
            <a:off x="4893714" y="3636035"/>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6" name="Rechthoek 25"/>
          <p:cNvSpPr/>
          <p:nvPr/>
        </p:nvSpPr>
        <p:spPr>
          <a:xfrm rot="21446129">
            <a:off x="8220634" y="3470317"/>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7" name="Rechthoek 26"/>
          <p:cNvSpPr/>
          <p:nvPr/>
        </p:nvSpPr>
        <p:spPr>
          <a:xfrm>
            <a:off x="4491477" y="1588740"/>
            <a:ext cx="4521830" cy="11803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6600" dirty="0" err="1" smtClean="0"/>
              <a:t>favicon</a:t>
            </a:r>
            <a:endParaRPr lang="nl-BE" sz="6600" dirty="0"/>
          </a:p>
        </p:txBody>
      </p:sp>
      <p:sp>
        <p:nvSpPr>
          <p:cNvPr id="28" name="Rechthoek 27"/>
          <p:cNvSpPr/>
          <p:nvPr/>
        </p:nvSpPr>
        <p:spPr>
          <a:xfrm>
            <a:off x="3798740" y="5852160"/>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a:t>
            </a:r>
            <a:r>
              <a:rPr lang="nl-BE" sz="4000" dirty="0" err="1" smtClean="0"/>
              <a:t>ico</a:t>
            </a:r>
            <a:endParaRPr lang="nl-BE" sz="4000" dirty="0"/>
          </a:p>
        </p:txBody>
      </p:sp>
      <p:sp>
        <p:nvSpPr>
          <p:cNvPr id="29" name="Rechthoek 28"/>
          <p:cNvSpPr/>
          <p:nvPr/>
        </p:nvSpPr>
        <p:spPr>
          <a:xfrm>
            <a:off x="5210597" y="5850701"/>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.gif</a:t>
            </a:r>
            <a:endParaRPr lang="nl-BE" sz="4000" dirty="0"/>
          </a:p>
        </p:txBody>
      </p:sp>
      <p:sp>
        <p:nvSpPr>
          <p:cNvPr id="30" name="Rechthoek 29"/>
          <p:cNvSpPr/>
          <p:nvPr/>
        </p:nvSpPr>
        <p:spPr>
          <a:xfrm>
            <a:off x="6622454" y="5850701"/>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.jpg</a:t>
            </a:r>
            <a:endParaRPr lang="nl-BE" sz="4000" dirty="0"/>
          </a:p>
        </p:txBody>
      </p:sp>
      <p:sp>
        <p:nvSpPr>
          <p:cNvPr id="31" name="Rechthoek 30"/>
          <p:cNvSpPr/>
          <p:nvPr/>
        </p:nvSpPr>
        <p:spPr>
          <a:xfrm>
            <a:off x="8029444" y="5840616"/>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a:t>
            </a:r>
            <a:r>
              <a:rPr lang="nl-BE" sz="4000" dirty="0" err="1" smtClean="0"/>
              <a:t>png</a:t>
            </a:r>
            <a:endParaRPr lang="nl-BE" sz="4000" dirty="0"/>
          </a:p>
        </p:txBody>
      </p:sp>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50"/>
                                        <p:tgtEl>
                                          <p:spTgt spid="2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75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5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750"/>
                                        <p:tgtEl>
                                          <p:spTgt spid="3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p:cNvSpPr/>
          <p:nvPr/>
        </p:nvSpPr>
        <p:spPr>
          <a:xfrm>
            <a:off x="1436913" y="4663437"/>
            <a:ext cx="4623419" cy="20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t>Je bespaart (een beetje) webruimte.</a:t>
            </a:r>
            <a:endParaRPr lang="nl-BE" sz="3200" dirty="0"/>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graphicFrame>
        <p:nvGraphicFramePr>
          <p:cNvPr id="25" name="Tabel 24"/>
          <p:cNvGraphicFramePr>
            <a:graphicFrameLocks noGrp="1"/>
          </p:cNvGraphicFramePr>
          <p:nvPr>
            <p:extLst>
              <p:ext uri="{D42A27DB-BD31-4B8C-83A1-F6EECF244321}">
                <p14:modId xmlns:p14="http://schemas.microsoft.com/office/powerpoint/2010/main" val="3248653094"/>
              </p:ext>
            </p:extLst>
          </p:nvPr>
        </p:nvGraphicFramePr>
        <p:xfrm>
          <a:off x="1446952" y="2464553"/>
          <a:ext cx="10578707" cy="120623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1206230">
                <a:tc>
                  <a:txBody>
                    <a:bodyPr/>
                    <a:lstStyle/>
                    <a:p>
                      <a:pPr algn="r">
                        <a:lnSpc>
                          <a:spcPct val="100000"/>
                        </a:lnSpc>
                        <a:spcBef>
                          <a:spcPts val="1200"/>
                        </a:spcBef>
                        <a:spcAft>
                          <a:spcPts val="1200"/>
                        </a:spcAft>
                      </a:pPr>
                      <a:r>
                        <a:rPr lang="nl-BE" sz="2400" b="0" dirty="0" smtClean="0">
                          <a:effectLst/>
                          <a:latin typeface="+mn-lt"/>
                          <a:ea typeface="+mn-ea"/>
                          <a:cs typeface="+mn-cs"/>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120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&lt;link rel="</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stylesheet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type="</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css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="https://stackpath. bootstrapcdn.com/ bootstrap/4.3.1/</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css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/bootstrap.min.css"&gt;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446951" y="1564553"/>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 via CDN</a:t>
            </a:r>
            <a:endParaRPr lang="nl-BE" sz="3600" dirty="0"/>
          </a:p>
        </p:txBody>
      </p:sp>
      <p:sp>
        <p:nvSpPr>
          <p:cNvPr id="2" name="Ovaal 1"/>
          <p:cNvSpPr/>
          <p:nvPr/>
        </p:nvSpPr>
        <p:spPr>
          <a:xfrm>
            <a:off x="1436913" y="3929798"/>
            <a:ext cx="1050587" cy="10650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3" name="Plus 2"/>
          <p:cNvSpPr/>
          <p:nvPr/>
        </p:nvSpPr>
        <p:spPr>
          <a:xfrm>
            <a:off x="1500142" y="3972652"/>
            <a:ext cx="924128" cy="1005842"/>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7211901" y="4656784"/>
            <a:ext cx="4623419" cy="20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t>Je wordt afhankelijk van de CDN.</a:t>
            </a:r>
            <a:endParaRPr lang="nl-BE" sz="3200" dirty="0"/>
          </a:p>
        </p:txBody>
      </p:sp>
      <p:sp>
        <p:nvSpPr>
          <p:cNvPr id="22" name="Ovaal 21"/>
          <p:cNvSpPr/>
          <p:nvPr/>
        </p:nvSpPr>
        <p:spPr>
          <a:xfrm>
            <a:off x="7211901" y="3923145"/>
            <a:ext cx="1050587" cy="10650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6" name="Min 25"/>
          <p:cNvSpPr/>
          <p:nvPr/>
        </p:nvSpPr>
        <p:spPr>
          <a:xfrm>
            <a:off x="7275130" y="3965999"/>
            <a:ext cx="924128" cy="1005842"/>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4986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3" name="Rechthoek 22"/>
          <p:cNvSpPr/>
          <p:nvPr/>
        </p:nvSpPr>
        <p:spPr>
          <a:xfrm>
            <a:off x="1446952" y="1438093"/>
            <a:ext cx="5080309"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bootstrap.css</a:t>
            </a:r>
            <a:endParaRPr lang="nl-BE" sz="3600" dirty="0"/>
          </a:p>
        </p:txBody>
      </p:sp>
      <p:sp>
        <p:nvSpPr>
          <p:cNvPr id="24" name="Rechthoek 23"/>
          <p:cNvSpPr/>
          <p:nvPr/>
        </p:nvSpPr>
        <p:spPr>
          <a:xfrm>
            <a:off x="6961437" y="1438093"/>
            <a:ext cx="5080309"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bootstrap.min.css</a:t>
            </a:r>
            <a:endParaRPr lang="nl-BE" sz="3600" dirty="0"/>
          </a:p>
        </p:txBody>
      </p:sp>
      <p:sp>
        <p:nvSpPr>
          <p:cNvPr id="14" name="Rechthoek 13"/>
          <p:cNvSpPr/>
          <p:nvPr/>
        </p:nvSpPr>
        <p:spPr>
          <a:xfrm>
            <a:off x="1446952" y="2247089"/>
            <a:ext cx="5080309" cy="4462803"/>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1100" dirty="0" err="1">
                <a:solidFill>
                  <a:schemeClr val="tx1"/>
                </a:solidFill>
              </a:rPr>
              <a:t>hr</a:t>
            </a:r>
            <a:r>
              <a:rPr lang="nl-BE" sz="1100" dirty="0">
                <a:solidFill>
                  <a:schemeClr val="tx1"/>
                </a:solidFill>
              </a:rPr>
              <a:t> {</a:t>
            </a:r>
          </a:p>
          <a:p>
            <a:r>
              <a:rPr lang="nl-BE" sz="1100" dirty="0">
                <a:solidFill>
                  <a:schemeClr val="tx1"/>
                </a:solidFill>
              </a:rPr>
              <a:t>  </a:t>
            </a:r>
            <a:r>
              <a:rPr lang="nl-BE" sz="1100" dirty="0" err="1">
                <a:solidFill>
                  <a:schemeClr val="tx1"/>
                </a:solidFill>
              </a:rPr>
              <a:t>margin</a:t>
            </a:r>
            <a:r>
              <a:rPr lang="nl-BE" sz="1100" dirty="0">
                <a:solidFill>
                  <a:schemeClr val="tx1"/>
                </a:solidFill>
              </a:rPr>
              <a:t>: 1rem 0;</a:t>
            </a:r>
          </a:p>
          <a:p>
            <a:r>
              <a:rPr lang="nl-BE" sz="1100" dirty="0">
                <a:solidFill>
                  <a:schemeClr val="tx1"/>
                </a:solidFill>
              </a:rPr>
              <a:t>  </a:t>
            </a:r>
            <a:r>
              <a:rPr lang="nl-BE" sz="1100" dirty="0" err="1">
                <a:solidFill>
                  <a:schemeClr val="tx1"/>
                </a:solidFill>
              </a:rPr>
              <a:t>color</a:t>
            </a:r>
            <a:r>
              <a:rPr lang="nl-BE" sz="1100" dirty="0">
                <a:solidFill>
                  <a:schemeClr val="tx1"/>
                </a:solidFill>
              </a:rPr>
              <a:t>: </a:t>
            </a:r>
            <a:r>
              <a:rPr lang="nl-BE" sz="1100" dirty="0" err="1">
                <a:solidFill>
                  <a:schemeClr val="tx1"/>
                </a:solidFill>
              </a:rPr>
              <a:t>inherit</a:t>
            </a:r>
            <a:r>
              <a:rPr lang="nl-BE" sz="1100" dirty="0">
                <a:solidFill>
                  <a:schemeClr val="tx1"/>
                </a:solidFill>
              </a:rPr>
              <a:t>;</a:t>
            </a:r>
          </a:p>
          <a:p>
            <a:r>
              <a:rPr lang="nl-BE" sz="1100" dirty="0">
                <a:solidFill>
                  <a:schemeClr val="tx1"/>
                </a:solidFill>
              </a:rPr>
              <a:t>  background-</a:t>
            </a:r>
            <a:r>
              <a:rPr lang="nl-BE" sz="1100" dirty="0" err="1">
                <a:solidFill>
                  <a:schemeClr val="tx1"/>
                </a:solidFill>
              </a:rPr>
              <a:t>color</a:t>
            </a:r>
            <a:r>
              <a:rPr lang="nl-BE" sz="1100" dirty="0">
                <a:solidFill>
                  <a:schemeClr val="tx1"/>
                </a:solidFill>
              </a:rPr>
              <a:t>: </a:t>
            </a:r>
            <a:r>
              <a:rPr lang="nl-BE" sz="1100" dirty="0" err="1">
                <a:solidFill>
                  <a:schemeClr val="tx1"/>
                </a:solidFill>
              </a:rPr>
              <a:t>currentColor</a:t>
            </a:r>
            <a:r>
              <a:rPr lang="nl-BE" sz="1100" dirty="0">
                <a:solidFill>
                  <a:schemeClr val="tx1"/>
                </a:solidFill>
              </a:rPr>
              <a:t>;</a:t>
            </a:r>
          </a:p>
          <a:p>
            <a:r>
              <a:rPr lang="nl-BE" sz="1100" dirty="0">
                <a:solidFill>
                  <a:schemeClr val="tx1"/>
                </a:solidFill>
              </a:rPr>
              <a:t>  border: 0;</a:t>
            </a:r>
          </a:p>
          <a:p>
            <a:r>
              <a:rPr lang="nl-BE" sz="1100" dirty="0">
                <a:solidFill>
                  <a:schemeClr val="tx1"/>
                </a:solidFill>
              </a:rPr>
              <a:t>  </a:t>
            </a:r>
            <a:r>
              <a:rPr lang="nl-BE" sz="1100" dirty="0" err="1">
                <a:solidFill>
                  <a:schemeClr val="tx1"/>
                </a:solidFill>
              </a:rPr>
              <a:t>opacity</a:t>
            </a:r>
            <a:r>
              <a:rPr lang="nl-BE" sz="1100" dirty="0">
                <a:solidFill>
                  <a:schemeClr val="tx1"/>
                </a:solidFill>
              </a:rPr>
              <a:t>: 0.25;</a:t>
            </a:r>
          </a:p>
          <a:p>
            <a:r>
              <a:rPr lang="nl-BE" sz="1100" dirty="0">
                <a:solidFill>
                  <a:schemeClr val="tx1"/>
                </a:solidFill>
              </a:rPr>
              <a:t>}</a:t>
            </a:r>
          </a:p>
          <a:p>
            <a:endParaRPr lang="nl-BE" sz="1100" dirty="0">
              <a:solidFill>
                <a:schemeClr val="tx1"/>
              </a:solidFill>
            </a:endParaRPr>
          </a:p>
          <a:p>
            <a:r>
              <a:rPr lang="nl-BE" sz="1100" dirty="0" err="1">
                <a:solidFill>
                  <a:schemeClr val="tx1"/>
                </a:solidFill>
              </a:rPr>
              <a:t>hr:not</a:t>
            </a:r>
            <a:r>
              <a:rPr lang="nl-BE" sz="1100" dirty="0">
                <a:solidFill>
                  <a:schemeClr val="tx1"/>
                </a:solidFill>
              </a:rPr>
              <a:t>([</a:t>
            </a:r>
            <a:r>
              <a:rPr lang="nl-BE" sz="1100" dirty="0" err="1">
                <a:solidFill>
                  <a:schemeClr val="tx1"/>
                </a:solidFill>
              </a:rPr>
              <a:t>size</a:t>
            </a:r>
            <a:r>
              <a:rPr lang="nl-BE" sz="1100" dirty="0">
                <a:solidFill>
                  <a:schemeClr val="tx1"/>
                </a:solidFill>
              </a:rPr>
              <a:t>]) {</a:t>
            </a:r>
          </a:p>
          <a:p>
            <a:r>
              <a:rPr lang="nl-BE" sz="1100" dirty="0">
                <a:solidFill>
                  <a:schemeClr val="tx1"/>
                </a:solidFill>
              </a:rPr>
              <a:t>  </a:t>
            </a:r>
            <a:r>
              <a:rPr lang="nl-BE" sz="1100" dirty="0" err="1">
                <a:solidFill>
                  <a:schemeClr val="tx1"/>
                </a:solidFill>
              </a:rPr>
              <a:t>height</a:t>
            </a:r>
            <a:r>
              <a:rPr lang="nl-BE" sz="1100" dirty="0">
                <a:solidFill>
                  <a:schemeClr val="tx1"/>
                </a:solidFill>
              </a:rPr>
              <a:t>: 1px;</a:t>
            </a:r>
          </a:p>
          <a:p>
            <a:r>
              <a:rPr lang="nl-BE" sz="1100" dirty="0">
                <a:solidFill>
                  <a:schemeClr val="tx1"/>
                </a:solidFill>
              </a:rPr>
              <a:t>}</a:t>
            </a:r>
          </a:p>
          <a:p>
            <a:endParaRPr lang="nl-BE" sz="1100" dirty="0">
              <a:solidFill>
                <a:schemeClr val="tx1"/>
              </a:solidFill>
            </a:endParaRPr>
          </a:p>
          <a:p>
            <a:r>
              <a:rPr lang="nl-BE" sz="1100" dirty="0">
                <a:solidFill>
                  <a:schemeClr val="tx1"/>
                </a:solidFill>
              </a:rPr>
              <a:t>h6, .h6, h5, .h5, h4, .h4, h3, .h3, h2, .h2, h1, .h1 {</a:t>
            </a:r>
          </a:p>
          <a:p>
            <a:r>
              <a:rPr lang="nl-BE" sz="1100" dirty="0">
                <a:solidFill>
                  <a:schemeClr val="tx1"/>
                </a:solidFill>
              </a:rPr>
              <a:t>  </a:t>
            </a:r>
            <a:r>
              <a:rPr lang="nl-BE" sz="1100" dirty="0" err="1">
                <a:solidFill>
                  <a:schemeClr val="tx1"/>
                </a:solidFill>
              </a:rPr>
              <a:t>margin</a:t>
            </a:r>
            <a:r>
              <a:rPr lang="nl-BE" sz="1100" dirty="0">
                <a:solidFill>
                  <a:schemeClr val="tx1"/>
                </a:solidFill>
              </a:rPr>
              <a:t>-top: 0;</a:t>
            </a:r>
          </a:p>
          <a:p>
            <a:r>
              <a:rPr lang="nl-BE" sz="1100" dirty="0">
                <a:solidFill>
                  <a:schemeClr val="tx1"/>
                </a:solidFill>
              </a:rPr>
              <a:t>  </a:t>
            </a:r>
            <a:r>
              <a:rPr lang="nl-BE" sz="1100" dirty="0" err="1">
                <a:solidFill>
                  <a:schemeClr val="tx1"/>
                </a:solidFill>
              </a:rPr>
              <a:t>margin-bottom</a:t>
            </a:r>
            <a:r>
              <a:rPr lang="nl-BE" sz="1100" dirty="0">
                <a:solidFill>
                  <a:schemeClr val="tx1"/>
                </a:solidFill>
              </a:rPr>
              <a:t>: 0.5rem;</a:t>
            </a:r>
          </a:p>
          <a:p>
            <a:r>
              <a:rPr lang="nl-BE" sz="1100" dirty="0">
                <a:solidFill>
                  <a:schemeClr val="tx1"/>
                </a:solidFill>
              </a:rPr>
              <a:t>  font-</a:t>
            </a:r>
            <a:r>
              <a:rPr lang="nl-BE" sz="1100" dirty="0" err="1">
                <a:solidFill>
                  <a:schemeClr val="tx1"/>
                </a:solidFill>
              </a:rPr>
              <a:t>weight</a:t>
            </a:r>
            <a:r>
              <a:rPr lang="nl-BE" sz="1100" dirty="0">
                <a:solidFill>
                  <a:schemeClr val="tx1"/>
                </a:solidFill>
              </a:rPr>
              <a:t>: 500;</a:t>
            </a:r>
          </a:p>
          <a:p>
            <a:r>
              <a:rPr lang="nl-BE" sz="1100" dirty="0">
                <a:solidFill>
                  <a:schemeClr val="tx1"/>
                </a:solidFill>
              </a:rPr>
              <a:t>  line-</a:t>
            </a:r>
            <a:r>
              <a:rPr lang="nl-BE" sz="1100" dirty="0" err="1">
                <a:solidFill>
                  <a:schemeClr val="tx1"/>
                </a:solidFill>
              </a:rPr>
              <a:t>height</a:t>
            </a:r>
            <a:r>
              <a:rPr lang="nl-BE" sz="1100" dirty="0">
                <a:solidFill>
                  <a:schemeClr val="tx1"/>
                </a:solidFill>
              </a:rPr>
              <a:t>: 1.2;</a:t>
            </a:r>
          </a:p>
          <a:p>
            <a:r>
              <a:rPr lang="nl-BE" sz="1100" dirty="0">
                <a:solidFill>
                  <a:schemeClr val="tx1"/>
                </a:solidFill>
              </a:rPr>
              <a:t>}</a:t>
            </a:r>
          </a:p>
          <a:p>
            <a:endParaRPr lang="nl-BE" sz="1100" dirty="0">
              <a:solidFill>
                <a:schemeClr val="tx1"/>
              </a:solidFill>
            </a:endParaRPr>
          </a:p>
          <a:p>
            <a:r>
              <a:rPr lang="nl-BE" sz="1100" dirty="0">
                <a:solidFill>
                  <a:schemeClr val="tx1"/>
                </a:solidFill>
              </a:rPr>
              <a:t>h1, .h1 {</a:t>
            </a:r>
          </a:p>
          <a:p>
            <a:r>
              <a:rPr lang="nl-BE" sz="1100" dirty="0">
                <a:solidFill>
                  <a:schemeClr val="tx1"/>
                </a:solidFill>
              </a:rPr>
              <a:t>  font-</a:t>
            </a:r>
            <a:r>
              <a:rPr lang="nl-BE" sz="1100" dirty="0" err="1">
                <a:solidFill>
                  <a:schemeClr val="tx1"/>
                </a:solidFill>
              </a:rPr>
              <a:t>size</a:t>
            </a:r>
            <a:r>
              <a:rPr lang="nl-BE" sz="1100" dirty="0">
                <a:solidFill>
                  <a:schemeClr val="tx1"/>
                </a:solidFill>
              </a:rPr>
              <a:t>: </a:t>
            </a:r>
            <a:r>
              <a:rPr lang="nl-BE" sz="1100" dirty="0" err="1">
                <a:solidFill>
                  <a:schemeClr val="tx1"/>
                </a:solidFill>
              </a:rPr>
              <a:t>calc</a:t>
            </a:r>
            <a:r>
              <a:rPr lang="nl-BE" sz="1100" dirty="0">
                <a:solidFill>
                  <a:schemeClr val="tx1"/>
                </a:solidFill>
              </a:rPr>
              <a:t>(1.375rem + 1.5vw);</a:t>
            </a:r>
          </a:p>
          <a:p>
            <a:r>
              <a:rPr lang="nl-BE" sz="1100" dirty="0">
                <a:solidFill>
                  <a:schemeClr val="tx1"/>
                </a:solidFill>
              </a:rPr>
              <a:t>}</a:t>
            </a:r>
          </a:p>
          <a:p>
            <a:r>
              <a:rPr lang="nl-BE" sz="1100" dirty="0">
                <a:solidFill>
                  <a:schemeClr val="tx1"/>
                </a:solidFill>
              </a:rPr>
              <a:t>@media (min-</a:t>
            </a:r>
            <a:r>
              <a:rPr lang="nl-BE" sz="1100" dirty="0" err="1">
                <a:solidFill>
                  <a:schemeClr val="tx1"/>
                </a:solidFill>
              </a:rPr>
              <a:t>width</a:t>
            </a:r>
            <a:r>
              <a:rPr lang="nl-BE" sz="1100" dirty="0">
                <a:solidFill>
                  <a:schemeClr val="tx1"/>
                </a:solidFill>
              </a:rPr>
              <a:t>: 1200px) {</a:t>
            </a:r>
          </a:p>
          <a:p>
            <a:r>
              <a:rPr lang="nl-BE" sz="1100" dirty="0">
                <a:solidFill>
                  <a:schemeClr val="tx1"/>
                </a:solidFill>
              </a:rPr>
              <a:t>  h1, .h1 {</a:t>
            </a:r>
          </a:p>
          <a:p>
            <a:r>
              <a:rPr lang="nl-BE" sz="1100" dirty="0">
                <a:solidFill>
                  <a:schemeClr val="tx1"/>
                </a:solidFill>
              </a:rPr>
              <a:t>    font-</a:t>
            </a:r>
            <a:r>
              <a:rPr lang="nl-BE" sz="1100" dirty="0" err="1">
                <a:solidFill>
                  <a:schemeClr val="tx1"/>
                </a:solidFill>
              </a:rPr>
              <a:t>size</a:t>
            </a:r>
            <a:r>
              <a:rPr lang="nl-BE" sz="1100" dirty="0">
                <a:solidFill>
                  <a:schemeClr val="tx1"/>
                </a:solidFill>
              </a:rPr>
              <a:t>: 2.5rem;</a:t>
            </a:r>
          </a:p>
          <a:p>
            <a:r>
              <a:rPr lang="nl-BE" sz="1100" dirty="0">
                <a:solidFill>
                  <a:schemeClr val="tx1"/>
                </a:solidFill>
              </a:rPr>
              <a:t>  </a:t>
            </a:r>
            <a:r>
              <a:rPr lang="nl-BE" sz="1100" dirty="0" smtClean="0">
                <a:solidFill>
                  <a:schemeClr val="tx1"/>
                </a:solidFill>
              </a:rPr>
              <a:t>}</a:t>
            </a:r>
            <a:endParaRPr lang="nl-BE" sz="1100" dirty="0">
              <a:solidFill>
                <a:schemeClr val="tx1"/>
              </a:solidFill>
            </a:endParaRPr>
          </a:p>
        </p:txBody>
      </p:sp>
      <p:sp>
        <p:nvSpPr>
          <p:cNvPr id="27" name="Rechthoek 26"/>
          <p:cNvSpPr/>
          <p:nvPr/>
        </p:nvSpPr>
        <p:spPr>
          <a:xfrm>
            <a:off x="6961436" y="2247088"/>
            <a:ext cx="5080309" cy="4462803"/>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1100" dirty="0" err="1">
                <a:solidFill>
                  <a:schemeClr val="tx1"/>
                </a:solidFill>
              </a:rPr>
              <a:t>hr</a:t>
            </a:r>
            <a:r>
              <a:rPr lang="nl-BE" sz="1100" dirty="0">
                <a:solidFill>
                  <a:schemeClr val="tx1"/>
                </a:solidFill>
              </a:rPr>
              <a:t>{margin:1rem 0;color:inherit;background-color:currentColor;border:0</a:t>
            </a:r>
            <a:r>
              <a:rPr lang="nl-BE" sz="1100" dirty="0" smtClean="0">
                <a:solidFill>
                  <a:schemeClr val="tx1"/>
                </a:solidFill>
              </a:rPr>
              <a:t>;</a:t>
            </a:r>
          </a:p>
          <a:p>
            <a:r>
              <a:rPr lang="nl-BE" sz="1100" dirty="0" smtClean="0">
                <a:solidFill>
                  <a:schemeClr val="tx1"/>
                </a:solidFill>
              </a:rPr>
              <a:t>opacity:.</a:t>
            </a:r>
            <a:r>
              <a:rPr lang="nl-BE" sz="1100" dirty="0">
                <a:solidFill>
                  <a:schemeClr val="tx1"/>
                </a:solidFill>
              </a:rPr>
              <a:t>25}</a:t>
            </a:r>
            <a:r>
              <a:rPr lang="nl-BE" sz="1100" dirty="0" err="1">
                <a:solidFill>
                  <a:schemeClr val="tx1"/>
                </a:solidFill>
              </a:rPr>
              <a:t>hr:not</a:t>
            </a:r>
            <a:r>
              <a:rPr lang="nl-BE" sz="1100" dirty="0">
                <a:solidFill>
                  <a:schemeClr val="tx1"/>
                </a:solidFill>
              </a:rPr>
              <a:t>([</a:t>
            </a:r>
            <a:r>
              <a:rPr lang="nl-BE" sz="1100" dirty="0" err="1">
                <a:solidFill>
                  <a:schemeClr val="tx1"/>
                </a:solidFill>
              </a:rPr>
              <a:t>size</a:t>
            </a:r>
            <a:r>
              <a:rPr lang="nl-BE" sz="1100" dirty="0">
                <a:solidFill>
                  <a:schemeClr val="tx1"/>
                </a:solidFill>
              </a:rPr>
              <a:t>]){height:1px}.h1,.h2,.h3,.h4,.h5,.h6,h1,h2,h3,h4,h5,h6{margin-top:0;margin-bottom:.5rem;font-weight:500;line-height:1.2}.</a:t>
            </a:r>
            <a:r>
              <a:rPr lang="nl-BE" sz="1100" dirty="0" smtClean="0">
                <a:solidFill>
                  <a:schemeClr val="tx1"/>
                </a:solidFill>
              </a:rPr>
              <a:t>h1,h1 {</a:t>
            </a:r>
            <a:r>
              <a:rPr lang="nl-BE" sz="1100" dirty="0" err="1" smtClean="0">
                <a:solidFill>
                  <a:schemeClr val="tx1"/>
                </a:solidFill>
              </a:rPr>
              <a:t>font-size:calc</a:t>
            </a:r>
            <a:r>
              <a:rPr lang="nl-BE" sz="1100" dirty="0" smtClean="0">
                <a:solidFill>
                  <a:schemeClr val="tx1"/>
                </a:solidFill>
              </a:rPr>
              <a:t>(1.375rem </a:t>
            </a:r>
            <a:r>
              <a:rPr lang="nl-BE" sz="1100" dirty="0">
                <a:solidFill>
                  <a:schemeClr val="tx1"/>
                </a:solidFill>
              </a:rPr>
              <a:t>+ 1.5vw)}@media (min-width:1200px){.h1,h1{font-size:2.5rem}}.h2,h2{</a:t>
            </a:r>
            <a:r>
              <a:rPr lang="nl-BE" sz="1100" dirty="0" err="1">
                <a:solidFill>
                  <a:schemeClr val="tx1"/>
                </a:solidFill>
              </a:rPr>
              <a:t>font-size:calc</a:t>
            </a:r>
            <a:r>
              <a:rPr lang="nl-BE" sz="1100" dirty="0">
                <a:solidFill>
                  <a:schemeClr val="tx1"/>
                </a:solidFill>
              </a:rPr>
              <a:t>(1.325rem + .9vw)}@media (min-</a:t>
            </a:r>
            <a:r>
              <a:rPr lang="nl-BE" sz="1100" dirty="0" err="1">
                <a:solidFill>
                  <a:schemeClr val="tx1"/>
                </a:solidFill>
              </a:rPr>
              <a:t>width</a:t>
            </a:r>
            <a:r>
              <a:rPr lang="nl-BE" sz="1100" dirty="0" smtClean="0">
                <a:solidFill>
                  <a:schemeClr val="tx1"/>
                </a:solidFill>
              </a:rPr>
              <a:t>: 1200px){.</a:t>
            </a:r>
            <a:r>
              <a:rPr lang="nl-BE" sz="1100" dirty="0">
                <a:solidFill>
                  <a:schemeClr val="tx1"/>
                </a:solidFill>
              </a:rPr>
              <a:t>h2,h2{font-size:2rem}}.h3,h3{</a:t>
            </a:r>
            <a:r>
              <a:rPr lang="nl-BE" sz="1100" dirty="0" err="1">
                <a:solidFill>
                  <a:schemeClr val="tx1"/>
                </a:solidFill>
              </a:rPr>
              <a:t>font-size:calc</a:t>
            </a:r>
            <a:r>
              <a:rPr lang="nl-BE" sz="1100" dirty="0">
                <a:solidFill>
                  <a:schemeClr val="tx1"/>
                </a:solidFill>
              </a:rPr>
              <a:t>(1.3rem + .6vw)}@media (min-width:1200px){.h3,h3{font-size:1.75rem}}.h4,h4{</a:t>
            </a:r>
            <a:r>
              <a:rPr lang="nl-BE" sz="1100" dirty="0" err="1">
                <a:solidFill>
                  <a:schemeClr val="tx1"/>
                </a:solidFill>
              </a:rPr>
              <a:t>font-size:calc</a:t>
            </a:r>
            <a:r>
              <a:rPr lang="nl-BE" sz="1100" dirty="0">
                <a:solidFill>
                  <a:schemeClr val="tx1"/>
                </a:solidFill>
              </a:rPr>
              <a:t>(1.275rem + .3vw)}@media (min-width:1200px){.h4,h4{font-size:1.5rem}}.h5,h5{font-size:1.25rem}.h6,h6{font-size:1rem}p{margin-top:0;margin-bottom:1rem</a:t>
            </a:r>
            <a:r>
              <a:rPr lang="nl-BE" sz="1100" dirty="0" smtClean="0">
                <a:solidFill>
                  <a:schemeClr val="tx1"/>
                </a:solidFill>
              </a:rPr>
              <a:t>} </a:t>
            </a:r>
            <a:r>
              <a:rPr lang="nl-BE" sz="1100" dirty="0" err="1" smtClean="0">
                <a:solidFill>
                  <a:schemeClr val="tx1"/>
                </a:solidFill>
              </a:rPr>
              <a:t>abbr</a:t>
            </a:r>
            <a:r>
              <a:rPr lang="nl-BE" sz="1100" dirty="0" smtClean="0">
                <a:solidFill>
                  <a:schemeClr val="tx1"/>
                </a:solidFill>
              </a:rPr>
              <a:t>[data-</a:t>
            </a:r>
            <a:r>
              <a:rPr lang="nl-BE" sz="1100" dirty="0" err="1" smtClean="0">
                <a:solidFill>
                  <a:schemeClr val="tx1"/>
                </a:solidFill>
              </a:rPr>
              <a:t>bs</a:t>
            </a:r>
            <a:r>
              <a:rPr lang="nl-BE" sz="1100" dirty="0" smtClean="0">
                <a:solidFill>
                  <a:schemeClr val="tx1"/>
                </a:solidFill>
              </a:rPr>
              <a:t>-</a:t>
            </a:r>
            <a:r>
              <a:rPr lang="nl-BE" sz="1100" dirty="0" err="1" smtClean="0">
                <a:solidFill>
                  <a:schemeClr val="tx1"/>
                </a:solidFill>
              </a:rPr>
              <a:t>original-title</a:t>
            </a:r>
            <a:r>
              <a:rPr lang="nl-BE" sz="1100" dirty="0">
                <a:solidFill>
                  <a:schemeClr val="tx1"/>
                </a:solidFill>
              </a:rPr>
              <a:t>],</a:t>
            </a:r>
            <a:r>
              <a:rPr lang="nl-BE" sz="1100" dirty="0" err="1">
                <a:solidFill>
                  <a:schemeClr val="tx1"/>
                </a:solidFill>
              </a:rPr>
              <a:t>abbr</a:t>
            </a:r>
            <a:r>
              <a:rPr lang="nl-BE" sz="1100" dirty="0">
                <a:solidFill>
                  <a:schemeClr val="tx1"/>
                </a:solidFill>
              </a:rPr>
              <a:t>[</a:t>
            </a:r>
            <a:r>
              <a:rPr lang="nl-BE" sz="1100" dirty="0" err="1">
                <a:solidFill>
                  <a:schemeClr val="tx1"/>
                </a:solidFill>
              </a:rPr>
              <a:t>title</a:t>
            </a:r>
            <a:r>
              <a:rPr lang="nl-BE" sz="1100" dirty="0">
                <a:solidFill>
                  <a:schemeClr val="tx1"/>
                </a:solidFill>
              </a:rPr>
              <a:t>]{-</a:t>
            </a:r>
            <a:r>
              <a:rPr lang="nl-BE" sz="1100" dirty="0" err="1">
                <a:solidFill>
                  <a:schemeClr val="tx1"/>
                </a:solidFill>
              </a:rPr>
              <a:t>webkit-text-decoration:underline</a:t>
            </a:r>
            <a:r>
              <a:rPr lang="nl-BE" sz="1100" dirty="0">
                <a:solidFill>
                  <a:schemeClr val="tx1"/>
                </a:solidFill>
              </a:rPr>
              <a:t> </a:t>
            </a:r>
            <a:r>
              <a:rPr lang="nl-BE" sz="1100" dirty="0" err="1">
                <a:solidFill>
                  <a:schemeClr val="tx1"/>
                </a:solidFill>
              </a:rPr>
              <a:t>dotted;text-decoration:underline</a:t>
            </a:r>
            <a:r>
              <a:rPr lang="nl-BE" sz="1100" dirty="0">
                <a:solidFill>
                  <a:schemeClr val="tx1"/>
                </a:solidFill>
              </a:rPr>
              <a:t> </a:t>
            </a:r>
            <a:r>
              <a:rPr lang="nl-BE" sz="1100" dirty="0" err="1">
                <a:solidFill>
                  <a:schemeClr val="tx1"/>
                </a:solidFill>
              </a:rPr>
              <a:t>dotted;cursor:help</a:t>
            </a:r>
            <a:r>
              <a:rPr lang="nl-BE" sz="1100" dirty="0">
                <a:solidFill>
                  <a:schemeClr val="tx1"/>
                </a:solidFill>
              </a:rPr>
              <a:t>;-</a:t>
            </a:r>
            <a:r>
              <a:rPr lang="nl-BE" sz="1100" dirty="0" smtClean="0">
                <a:solidFill>
                  <a:schemeClr val="tx1"/>
                </a:solidFill>
              </a:rPr>
              <a:t>webkit-text-decoration-skip-ink:none;text-decoration-skip-ink:none}</a:t>
            </a:r>
            <a:r>
              <a:rPr lang="nl-BE" sz="1100" dirty="0" err="1" smtClean="0">
                <a:solidFill>
                  <a:schemeClr val="tx1"/>
                </a:solidFill>
              </a:rPr>
              <a:t>address</a:t>
            </a:r>
            <a:r>
              <a:rPr lang="nl-BE" sz="1100" dirty="0" smtClean="0">
                <a:solidFill>
                  <a:schemeClr val="tx1"/>
                </a:solidFill>
              </a:rPr>
              <a:t>{margin-bottom:1rem;font-style:normal;line-height:inherit}</a:t>
            </a:r>
            <a:r>
              <a:rPr lang="nl-BE" sz="1100" dirty="0" err="1" smtClean="0">
                <a:solidFill>
                  <a:schemeClr val="tx1"/>
                </a:solidFill>
              </a:rPr>
              <a:t>ol,ul</a:t>
            </a:r>
            <a:r>
              <a:rPr lang="nl-BE" sz="1100" dirty="0" smtClean="0">
                <a:solidFill>
                  <a:schemeClr val="tx1"/>
                </a:solidFill>
              </a:rPr>
              <a:t>{padding-left:2rem} </a:t>
            </a:r>
            <a:r>
              <a:rPr lang="nl-BE" sz="1100" dirty="0" err="1" smtClean="0">
                <a:solidFill>
                  <a:schemeClr val="tx1"/>
                </a:solidFill>
              </a:rPr>
              <a:t>dl,ol,ul</a:t>
            </a:r>
            <a:r>
              <a:rPr lang="nl-BE" sz="1100" dirty="0" smtClean="0">
                <a:solidFill>
                  <a:schemeClr val="tx1"/>
                </a:solidFill>
              </a:rPr>
              <a:t>{margin-top:0;margin-bottom:1rem}</a:t>
            </a:r>
            <a:r>
              <a:rPr lang="nl-BE" sz="1100" dirty="0" err="1" smtClean="0">
                <a:solidFill>
                  <a:schemeClr val="tx1"/>
                </a:solidFill>
              </a:rPr>
              <a:t>ol</a:t>
            </a:r>
            <a:r>
              <a:rPr lang="nl-BE" sz="1100" dirty="0" smtClean="0">
                <a:solidFill>
                  <a:schemeClr val="tx1"/>
                </a:solidFill>
              </a:rPr>
              <a:t> </a:t>
            </a:r>
            <a:r>
              <a:rPr lang="nl-BE" sz="1100" dirty="0" err="1">
                <a:solidFill>
                  <a:schemeClr val="tx1"/>
                </a:solidFill>
              </a:rPr>
              <a:t>ol,ol</a:t>
            </a:r>
            <a:r>
              <a:rPr lang="nl-BE" sz="1100" dirty="0">
                <a:solidFill>
                  <a:schemeClr val="tx1"/>
                </a:solidFill>
              </a:rPr>
              <a:t> </a:t>
            </a:r>
            <a:r>
              <a:rPr lang="nl-BE" sz="1100" dirty="0" err="1">
                <a:solidFill>
                  <a:schemeClr val="tx1"/>
                </a:solidFill>
              </a:rPr>
              <a:t>ul,ul</a:t>
            </a:r>
            <a:r>
              <a:rPr lang="nl-BE" sz="1100" dirty="0">
                <a:solidFill>
                  <a:schemeClr val="tx1"/>
                </a:solidFill>
              </a:rPr>
              <a:t> </a:t>
            </a:r>
            <a:r>
              <a:rPr lang="nl-BE" sz="1100" dirty="0" err="1">
                <a:solidFill>
                  <a:schemeClr val="tx1"/>
                </a:solidFill>
              </a:rPr>
              <a:t>ol,ul</a:t>
            </a:r>
            <a:r>
              <a:rPr lang="nl-BE" sz="1100" dirty="0">
                <a:solidFill>
                  <a:schemeClr val="tx1"/>
                </a:solidFill>
              </a:rPr>
              <a:t> </a:t>
            </a:r>
            <a:r>
              <a:rPr lang="nl-BE" sz="1100" dirty="0" err="1">
                <a:solidFill>
                  <a:schemeClr val="tx1"/>
                </a:solidFill>
              </a:rPr>
              <a:t>ul</a:t>
            </a:r>
            <a:r>
              <a:rPr lang="nl-BE" sz="1100" dirty="0">
                <a:solidFill>
                  <a:schemeClr val="tx1"/>
                </a:solidFill>
              </a:rPr>
              <a:t>{margin-bottom:0}</a:t>
            </a:r>
            <a:r>
              <a:rPr lang="nl-BE" sz="1100" dirty="0" err="1">
                <a:solidFill>
                  <a:schemeClr val="tx1"/>
                </a:solidFill>
              </a:rPr>
              <a:t>dt</a:t>
            </a:r>
            <a:r>
              <a:rPr lang="nl-BE" sz="1100" dirty="0">
                <a:solidFill>
                  <a:schemeClr val="tx1"/>
                </a:solidFill>
              </a:rPr>
              <a:t>{font-weight:700}</a:t>
            </a:r>
            <a:r>
              <a:rPr lang="nl-BE" sz="1100" dirty="0" err="1">
                <a:solidFill>
                  <a:schemeClr val="tx1"/>
                </a:solidFill>
              </a:rPr>
              <a:t>dd</a:t>
            </a:r>
            <a:r>
              <a:rPr lang="nl-BE" sz="1100" dirty="0">
                <a:solidFill>
                  <a:schemeClr val="tx1"/>
                </a:solidFill>
              </a:rPr>
              <a:t>{margin-bottom:.</a:t>
            </a:r>
            <a:r>
              <a:rPr lang="nl-BE" sz="1100" dirty="0" smtClean="0">
                <a:solidFill>
                  <a:schemeClr val="tx1"/>
                </a:solidFill>
              </a:rPr>
              <a:t>5rem;margin-left:0} blockquote{margin:0 </a:t>
            </a:r>
            <a:r>
              <a:rPr lang="nl-BE" sz="1100" dirty="0">
                <a:solidFill>
                  <a:schemeClr val="tx1"/>
                </a:solidFill>
              </a:rPr>
              <a:t>0 1rem}</a:t>
            </a:r>
            <a:r>
              <a:rPr lang="nl-BE" sz="1100" dirty="0" err="1">
                <a:solidFill>
                  <a:schemeClr val="tx1"/>
                </a:solidFill>
              </a:rPr>
              <a:t>b,strong</a:t>
            </a:r>
            <a:r>
              <a:rPr lang="nl-BE" sz="1100" dirty="0">
                <a:solidFill>
                  <a:schemeClr val="tx1"/>
                </a:solidFill>
              </a:rPr>
              <a:t>{</a:t>
            </a:r>
            <a:r>
              <a:rPr lang="nl-BE" sz="1100" dirty="0" err="1">
                <a:solidFill>
                  <a:schemeClr val="tx1"/>
                </a:solidFill>
              </a:rPr>
              <a:t>font-weight:bolder</a:t>
            </a:r>
            <a:r>
              <a:rPr lang="nl-BE" sz="1100" dirty="0">
                <a:solidFill>
                  <a:schemeClr val="tx1"/>
                </a:solidFill>
              </a:rPr>
              <a:t>}.</a:t>
            </a:r>
            <a:r>
              <a:rPr lang="nl-BE" sz="1100" dirty="0" err="1">
                <a:solidFill>
                  <a:schemeClr val="tx1"/>
                </a:solidFill>
              </a:rPr>
              <a:t>small,small</a:t>
            </a:r>
            <a:r>
              <a:rPr lang="nl-BE" sz="1100" dirty="0">
                <a:solidFill>
                  <a:schemeClr val="tx1"/>
                </a:solidFill>
              </a:rPr>
              <a:t>{font-size:.875em}.</a:t>
            </a:r>
            <a:r>
              <a:rPr lang="nl-BE" sz="1100" dirty="0" err="1">
                <a:solidFill>
                  <a:schemeClr val="tx1"/>
                </a:solidFill>
              </a:rPr>
              <a:t>mark,mark</a:t>
            </a:r>
            <a:r>
              <a:rPr lang="nl-BE" sz="1100" dirty="0">
                <a:solidFill>
                  <a:schemeClr val="tx1"/>
                </a:solidFill>
              </a:rPr>
              <a:t>{padding:.2em;background-color:#</a:t>
            </a:r>
            <a:r>
              <a:rPr lang="nl-BE" sz="1100" dirty="0" smtClean="0">
                <a:solidFill>
                  <a:schemeClr val="tx1"/>
                </a:solidFill>
              </a:rPr>
              <a:t>fcf8e3}</a:t>
            </a:r>
            <a:r>
              <a:rPr lang="nl-BE" sz="1100" dirty="0" err="1" smtClean="0">
                <a:solidFill>
                  <a:schemeClr val="tx1"/>
                </a:solidFill>
              </a:rPr>
              <a:t>sub,sup</a:t>
            </a:r>
            <a:r>
              <a:rPr lang="nl-BE" sz="1100" dirty="0" smtClean="0">
                <a:solidFill>
                  <a:schemeClr val="tx1"/>
                </a:solidFill>
              </a:rPr>
              <a:t> {</a:t>
            </a:r>
            <a:r>
              <a:rPr lang="nl-BE" sz="1100" dirty="0">
                <a:solidFill>
                  <a:schemeClr val="tx1"/>
                </a:solidFill>
              </a:rPr>
              <a:t>position:relative;font-size:.</a:t>
            </a:r>
            <a:r>
              <a:rPr lang="nl-BE" sz="1100" dirty="0" smtClean="0">
                <a:solidFill>
                  <a:schemeClr val="tx1"/>
                </a:solidFill>
              </a:rPr>
              <a:t>75em;line-height:0;vertical-align:baseline}sub {</a:t>
            </a:r>
            <a:r>
              <a:rPr lang="nl-BE" sz="1100" dirty="0" err="1" smtClean="0">
                <a:solidFill>
                  <a:schemeClr val="tx1"/>
                </a:solidFill>
              </a:rPr>
              <a:t>bottom</a:t>
            </a:r>
            <a:r>
              <a:rPr lang="nl-BE" sz="1100" dirty="0">
                <a:solidFill>
                  <a:schemeClr val="tx1"/>
                </a:solidFill>
              </a:rPr>
              <a:t>:-.25em}sup{top:-.5em}a{</a:t>
            </a:r>
            <a:r>
              <a:rPr lang="nl-BE" sz="1100" dirty="0" err="1">
                <a:solidFill>
                  <a:schemeClr val="tx1"/>
                </a:solidFill>
              </a:rPr>
              <a:t>color</a:t>
            </a:r>
            <a:r>
              <a:rPr lang="nl-BE" sz="1100" dirty="0">
                <a:solidFill>
                  <a:schemeClr val="tx1"/>
                </a:solidFill>
              </a:rPr>
              <a:t>:#0d6efd;text-decoration:underline</a:t>
            </a:r>
            <a:r>
              <a:rPr lang="nl-BE" sz="1100" dirty="0" smtClean="0">
                <a:solidFill>
                  <a:schemeClr val="tx1"/>
                </a:solidFill>
              </a:rPr>
              <a:t>} a:hover{color</a:t>
            </a:r>
            <a:r>
              <a:rPr lang="nl-BE" sz="1100" dirty="0">
                <a:solidFill>
                  <a:schemeClr val="tx1"/>
                </a:solidFill>
              </a:rPr>
              <a:t>:#0a58ca}a:not([href]):not([class]),a:not([href]):not([class]):hover{color:inherit;text-decoration:none}code,kbd,pre,samp{font-family:var(--bs-font-monospace);font-size:1em;direction:ltr;unicode-bidi:bidi-override</a:t>
            </a:r>
            <a:r>
              <a:rPr lang="nl-BE" sz="1100" dirty="0" smtClean="0">
                <a:solidFill>
                  <a:schemeClr val="tx1"/>
                </a:solidFill>
              </a:rPr>
              <a:t>} pre{display:block;margin-top:0;margin-bottom:1rem;overflow:auto;font-size</a:t>
            </a:r>
            <a:r>
              <a:rPr lang="nl-BE" sz="1100" dirty="0">
                <a:solidFill>
                  <a:schemeClr val="tx1"/>
                </a:solidFill>
              </a:rPr>
              <a:t>:.875em}pre code{</a:t>
            </a:r>
            <a:r>
              <a:rPr lang="nl-BE" sz="1100" dirty="0" err="1">
                <a:solidFill>
                  <a:schemeClr val="tx1"/>
                </a:solidFill>
              </a:rPr>
              <a:t>font-size:inherit;color:inherit;word-break:normal</a:t>
            </a:r>
            <a:r>
              <a:rPr lang="nl-BE" sz="1100" dirty="0" smtClean="0">
                <a:solidFill>
                  <a:schemeClr val="tx1"/>
                </a:solidFill>
              </a:rPr>
              <a:t>} code{font-size</a:t>
            </a:r>
            <a:r>
              <a:rPr lang="nl-BE" sz="1100" dirty="0">
                <a:solidFill>
                  <a:schemeClr val="tx1"/>
                </a:solidFill>
              </a:rPr>
              <a:t>:.875em;color:#</a:t>
            </a:r>
            <a:r>
              <a:rPr lang="nl-BE" sz="1100" dirty="0" smtClean="0">
                <a:solidFill>
                  <a:schemeClr val="tx1"/>
                </a:solidFill>
              </a:rPr>
              <a:t>d63384;word-wrap:break-word}a&gt;code{</a:t>
            </a:r>
            <a:r>
              <a:rPr lang="nl-BE" sz="1100" dirty="0" err="1" smtClean="0">
                <a:solidFill>
                  <a:schemeClr val="tx1"/>
                </a:solidFill>
              </a:rPr>
              <a:t>color</a:t>
            </a:r>
            <a:r>
              <a:rPr lang="nl-BE" sz="1100" dirty="0" smtClean="0">
                <a:solidFill>
                  <a:schemeClr val="tx1"/>
                </a:solidFill>
              </a:rPr>
              <a:t>: </a:t>
            </a:r>
            <a:r>
              <a:rPr lang="nl-BE" sz="1100" dirty="0" err="1" smtClean="0">
                <a:solidFill>
                  <a:schemeClr val="tx1"/>
                </a:solidFill>
              </a:rPr>
              <a:t>inherit</a:t>
            </a:r>
            <a:r>
              <a:rPr lang="nl-BE" sz="1100" dirty="0" smtClean="0">
                <a:solidFill>
                  <a:schemeClr val="tx1"/>
                </a:solidFill>
              </a:rPr>
              <a:t>}</a:t>
            </a:r>
            <a:r>
              <a:rPr lang="nl-BE" sz="1100" dirty="0" err="1" smtClean="0">
                <a:solidFill>
                  <a:schemeClr val="tx1"/>
                </a:solidFill>
              </a:rPr>
              <a:t>kbd</a:t>
            </a:r>
            <a:r>
              <a:rPr lang="nl-BE" sz="1100" dirty="0" smtClean="0">
                <a:solidFill>
                  <a:schemeClr val="tx1"/>
                </a:solidFill>
              </a:rPr>
              <a:t>{padding</a:t>
            </a:r>
            <a:r>
              <a:rPr lang="nl-BE" sz="1100" dirty="0">
                <a:solidFill>
                  <a:schemeClr val="tx1"/>
                </a:solidFill>
              </a:rPr>
              <a:t>:.2rem .4rem;font-size:.875em;color</a:t>
            </a:r>
            <a:r>
              <a:rPr lang="nl-BE" sz="1100" dirty="0" smtClean="0">
                <a:solidFill>
                  <a:schemeClr val="tx1"/>
                </a:solidFill>
              </a:rPr>
              <a:t>:#0fff;background- </a:t>
            </a:r>
            <a:endParaRPr lang="nl-BE" sz="1100" dirty="0">
              <a:solidFill>
                <a:schemeClr val="tx1"/>
              </a:solidFill>
            </a:endParaRPr>
          </a:p>
        </p:txBody>
      </p:sp>
    </p:spTree>
    <p:extLst>
      <p:ext uri="{BB962C8B-B14F-4D97-AF65-F5344CB8AC3E}">
        <p14:creationId xmlns:p14="http://schemas.microsoft.com/office/powerpoint/2010/main" val="232782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11.3 In de kijker</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6" name="Afbeelding 25"/>
          <p:cNvPicPr/>
          <p:nvPr/>
        </p:nvPicPr>
        <p:blipFill>
          <a:blip r:embed="rId6" cstate="print">
            <a:extLst>
              <a:ext uri="{28A0092B-C50C-407E-A947-70E740481C1C}">
                <a14:useLocalDpi xmlns:a14="http://schemas.microsoft.com/office/drawing/2010/main" val="0"/>
              </a:ext>
            </a:extLst>
          </a:blip>
          <a:stretch>
            <a:fillRect/>
          </a:stretch>
        </p:blipFill>
        <p:spPr>
          <a:xfrm>
            <a:off x="1463039" y="1489391"/>
            <a:ext cx="7087574" cy="5220501"/>
          </a:xfrm>
          <a:prstGeom prst="rect">
            <a:avLst/>
          </a:prstGeom>
        </p:spPr>
      </p:pic>
      <p:cxnSp>
        <p:nvCxnSpPr>
          <p:cNvPr id="27" name="Rechte verbindingslijn met pijl 26"/>
          <p:cNvCxnSpPr/>
          <p:nvPr/>
        </p:nvCxnSpPr>
        <p:spPr>
          <a:xfrm>
            <a:off x="7859949" y="3740387"/>
            <a:ext cx="136187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8" name="Rechthoek 27"/>
          <p:cNvSpPr/>
          <p:nvPr/>
        </p:nvSpPr>
        <p:spPr>
          <a:xfrm>
            <a:off x="9328825" y="3387690"/>
            <a:ext cx="251836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jumbotron</a:t>
            </a:r>
            <a:endParaRPr lang="nl-BE" sz="3600" dirty="0"/>
          </a:p>
        </p:txBody>
      </p:sp>
    </p:spTree>
    <p:extLst>
      <p:ext uri="{BB962C8B-B14F-4D97-AF65-F5344CB8AC3E}">
        <p14:creationId xmlns:p14="http://schemas.microsoft.com/office/powerpoint/2010/main" val="12592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326243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klasse </a:t>
            </a:r>
            <a:r>
              <a:rPr lang="nl-BE" sz="2800" dirty="0">
                <a:solidFill>
                  <a:schemeClr val="accent6"/>
                </a:solidFill>
                <a:latin typeface="Code New Roman" panose="020B0609020204030204" pitchFamily="49" charset="0"/>
                <a:cs typeface="Code New Roman" panose="020B0609020204030204" pitchFamily="49" charset="0"/>
              </a:rPr>
              <a:t>.hoofding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staat de boodschap die in de </a:t>
            </a:r>
            <a:r>
              <a:rPr lang="nl-BE" sz="2800" dirty="0" err="1" smtClean="0"/>
              <a:t>jumbotron</a:t>
            </a:r>
            <a:r>
              <a:rPr lang="nl-BE" sz="2800" dirty="0" smtClean="0"/>
              <a:t> </a:t>
            </a:r>
            <a:r>
              <a:rPr lang="nl-BE" sz="2800" dirty="0"/>
              <a:t>hoort te komen. We wijzigen de naam van de klasse.</a:t>
            </a:r>
          </a:p>
          <a:p>
            <a:pPr marL="514350" indent="-514350">
              <a:spcBef>
                <a:spcPts val="1200"/>
              </a:spcBef>
              <a:buClr>
                <a:schemeClr val="accent6"/>
              </a:buClr>
              <a:buFont typeface="Wingdings 3" panose="05040102010807070707" pitchFamily="18" charset="2"/>
              <a:buChar char=""/>
            </a:pPr>
            <a:r>
              <a:rPr lang="nl-BE" sz="2800" dirty="0" smtClean="0"/>
              <a:t>Een </a:t>
            </a:r>
            <a:r>
              <a:rPr lang="nl-BE" sz="2800" dirty="0" err="1"/>
              <a:t>jumbotron</a:t>
            </a:r>
            <a:r>
              <a:rPr lang="nl-BE" sz="2800" dirty="0"/>
              <a:t> wordt per definitie niet onderverdeeld in kolommen. Ze hoeft dus ook niet binnen een rij gedefinieerd te worden. De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met de klasse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mag dus verwijderd worden.</a:t>
            </a:r>
          </a:p>
        </p:txBody>
      </p:sp>
      <p:graphicFrame>
        <p:nvGraphicFramePr>
          <p:cNvPr id="25" name="Tabel 24"/>
          <p:cNvGraphicFramePr>
            <a:graphicFrameLocks noGrp="1"/>
          </p:cNvGraphicFramePr>
          <p:nvPr>
            <p:extLst>
              <p:ext uri="{D42A27DB-BD31-4B8C-83A1-F6EECF244321}">
                <p14:modId xmlns:p14="http://schemas.microsoft.com/office/powerpoint/2010/main" val="3770468716"/>
              </p:ext>
            </p:extLst>
          </p:nvPr>
        </p:nvGraphicFramePr>
        <p:xfrm>
          <a:off x="1463038" y="5212079"/>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class="jumbotron"&gt;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&lt;h1&gt;SoMa Solar&lt;/h1&gt;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28943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resultaat in een browser. De achtergrond van een </a:t>
            </a:r>
            <a:r>
              <a:rPr lang="nl-BE" sz="2800" dirty="0" err="1"/>
              <a:t>jumbotron</a:t>
            </a:r>
            <a:r>
              <a:rPr lang="nl-BE" sz="2800" dirty="0"/>
              <a:t> wordt standaard grijs weergegeven. Meestal wordt echter een afbeelding als achtergrond ingesteld. Dat was ook zo in de oorspronkelijke klasse </a:t>
            </a:r>
            <a:r>
              <a:rPr lang="nl-BE" sz="2800" dirty="0">
                <a:solidFill>
                  <a:schemeClr val="accent6"/>
                </a:solidFill>
                <a:latin typeface="Code New Roman" panose="020B0609020204030204" pitchFamily="49" charset="0"/>
                <a:cs typeface="Code New Roman" panose="020B0609020204030204" pitchFamily="49" charset="0"/>
              </a:rPr>
              <a:t>.hoofding</a:t>
            </a:r>
            <a:r>
              <a:rPr lang="nl-BE" sz="2800" dirty="0"/>
              <a:t>. We wijzigen daarom de naam van de klasse </a:t>
            </a:r>
            <a:r>
              <a:rPr lang="nl-BE" sz="2800" dirty="0">
                <a:solidFill>
                  <a:schemeClr val="accent6"/>
                </a:solidFill>
                <a:latin typeface="Code New Roman" panose="020B0609020204030204" pitchFamily="49" charset="0"/>
                <a:cs typeface="Code New Roman" panose="020B0609020204030204" pitchFamily="49" charset="0"/>
              </a:rPr>
              <a:t>.hoofding </a:t>
            </a:r>
            <a:r>
              <a:rPr lang="nl-BE" sz="2800" dirty="0"/>
              <a:t>naar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jumbotron</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Bekijk daarna opnieuw het resultaat.</a:t>
            </a: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18115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Om </a:t>
            </a:r>
            <a:r>
              <a:rPr lang="nl-BE" sz="2800" dirty="0"/>
              <a:t>de tekengroottes van de tekst in de </a:t>
            </a:r>
            <a:r>
              <a:rPr lang="nl-BE" sz="2800" dirty="0" err="1"/>
              <a:t>jumbotron</a:t>
            </a:r>
            <a:r>
              <a:rPr lang="nl-BE" sz="2800" dirty="0"/>
              <a:t> te bepalen, gebruiken we de tags </a:t>
            </a:r>
            <a:r>
              <a:rPr lang="nl-BE" sz="2800" dirty="0">
                <a:solidFill>
                  <a:schemeClr val="accent6"/>
                </a:solidFill>
                <a:latin typeface="Code New Roman" panose="020B0609020204030204" pitchFamily="49" charset="0"/>
                <a:cs typeface="Code New Roman" panose="020B0609020204030204" pitchFamily="49" charset="0"/>
              </a:rPr>
              <a:t>&lt;h1&gt; </a:t>
            </a:r>
            <a:r>
              <a:rPr lang="nl-BE" sz="2800" dirty="0"/>
              <a:t>en </a:t>
            </a:r>
            <a:r>
              <a:rPr lang="nl-BE" sz="2800" dirty="0">
                <a:solidFill>
                  <a:schemeClr val="accent6"/>
                </a:solidFill>
                <a:latin typeface="Code New Roman" panose="020B0609020204030204" pitchFamily="49" charset="0"/>
                <a:cs typeface="Code New Roman" panose="020B0609020204030204" pitchFamily="49" charset="0"/>
              </a:rPr>
              <a:t>&lt;h2&gt;</a:t>
            </a:r>
            <a:r>
              <a:rPr lang="nl-BE" sz="2800" dirty="0">
                <a:cs typeface="Code New Roman" panose="020B0609020204030204" pitchFamily="49" charset="0"/>
              </a:rPr>
              <a:t>,</a:t>
            </a:r>
            <a:r>
              <a:rPr lang="nl-BE" sz="2800" dirty="0"/>
              <a:t> die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een absolute waarde in pixels </a:t>
            </a:r>
            <a:r>
              <a:rPr lang="nl-BE" sz="2800" dirty="0" smtClean="0"/>
              <a:t>krijgen</a:t>
            </a:r>
            <a:r>
              <a:rPr lang="nl-BE" sz="2800" dirty="0"/>
              <a:t>. </a:t>
            </a:r>
            <a:r>
              <a:rPr lang="nl-BE" sz="2800" dirty="0" smtClean="0"/>
              <a:t/>
            </a:r>
            <a:br>
              <a:rPr lang="nl-BE" sz="2800" dirty="0" smtClean="0"/>
            </a:br>
            <a:r>
              <a:rPr lang="nl-BE" sz="2800" dirty="0" smtClean="0"/>
              <a:t>In </a:t>
            </a:r>
            <a:r>
              <a:rPr lang="nl-BE" sz="2800" dirty="0"/>
              <a:t>Bootstrap bestaan er 4 klassen om tekst opvallend groter weer te </a:t>
            </a:r>
            <a:r>
              <a:rPr lang="nl-BE" sz="2800" dirty="0" smtClean="0"/>
              <a:t>geven</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.display-1 </a:t>
            </a:r>
            <a:r>
              <a:rPr lang="nl-BE" sz="2800" dirty="0"/>
              <a:t>tot en met </a:t>
            </a:r>
            <a:r>
              <a:rPr lang="nl-BE" sz="2800" dirty="0">
                <a:solidFill>
                  <a:schemeClr val="accent6"/>
                </a:solidFill>
                <a:latin typeface="Code New Roman" panose="020B0609020204030204" pitchFamily="49" charset="0"/>
                <a:cs typeface="Code New Roman" panose="020B0609020204030204" pitchFamily="49" charset="0"/>
              </a:rPr>
              <a:t>.display-4</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677457304"/>
              </p:ext>
            </p:extLst>
          </p:nvPr>
        </p:nvGraphicFramePr>
        <p:xfrm>
          <a:off x="1463039" y="409339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&lt;h1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class="display-1"</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1800" b="0" dirty="0" err="1"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Solar&lt;/h1&gt;</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&lt;h2</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class="display-4"</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&gt;Geniet van de energie die de zon u 	biedt&lt;/h2&gt;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42553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1413357626"/>
              </p:ext>
            </p:extLst>
          </p:nvPr>
        </p:nvGraphicFramePr>
        <p:xfrm>
          <a:off x="1463039" y="1606033"/>
          <a:ext cx="10578708" cy="4901770"/>
        </p:xfrm>
        <a:graphic>
          <a:graphicData uri="http://schemas.openxmlformats.org/drawingml/2006/table">
            <a:tbl>
              <a:tblPr firstRow="1" bandRow="1">
                <a:tableStyleId>{93296810-A885-4BE3-A3E7-6D5BEEA58F35}</a:tableStyleId>
              </a:tblPr>
              <a:tblGrid>
                <a:gridCol w="3526236">
                  <a:extLst>
                    <a:ext uri="{9D8B030D-6E8A-4147-A177-3AD203B41FA5}">
                      <a16:colId xmlns:a16="http://schemas.microsoft.com/office/drawing/2014/main" val="304917276"/>
                    </a:ext>
                  </a:extLst>
                </a:gridCol>
                <a:gridCol w="3526236">
                  <a:extLst>
                    <a:ext uri="{9D8B030D-6E8A-4147-A177-3AD203B41FA5}">
                      <a16:colId xmlns:a16="http://schemas.microsoft.com/office/drawing/2014/main" val="1710351319"/>
                    </a:ext>
                  </a:extLst>
                </a:gridCol>
                <a:gridCol w="3526236">
                  <a:extLst>
                    <a:ext uri="{9D8B030D-6E8A-4147-A177-3AD203B41FA5}">
                      <a16:colId xmlns:a16="http://schemas.microsoft.com/office/drawing/2014/main" val="3506478568"/>
                    </a:ext>
                  </a:extLst>
                </a:gridCol>
              </a:tblGrid>
              <a:tr h="980354">
                <a:tc>
                  <a:txBody>
                    <a:bodyPr/>
                    <a:lstStyle/>
                    <a:p>
                      <a:endParaRPr lang="nl-BE" dirty="0"/>
                    </a:p>
                  </a:txBody>
                  <a:tcPr/>
                </a:tc>
                <a:tc>
                  <a:txBody>
                    <a:bodyPr/>
                    <a:lstStyle/>
                    <a:p>
                      <a:pPr algn="ctr"/>
                      <a:r>
                        <a:rPr lang="nl-BE" sz="3600" b="0" dirty="0" smtClean="0">
                          <a:latin typeface="Code New Roman" panose="020B0609020204030204" pitchFamily="49" charset="0"/>
                          <a:cs typeface="Code New Roman" panose="020B0609020204030204" pitchFamily="49" charset="0"/>
                        </a:rPr>
                        <a:t>rem</a:t>
                      </a:r>
                      <a:endParaRPr lang="nl-BE" sz="3600" b="0" dirty="0">
                        <a:latin typeface="Code New Roman" panose="020B0609020204030204" pitchFamily="49" charset="0"/>
                        <a:cs typeface="Code New Roman" panose="020B0609020204030204" pitchFamily="49" charset="0"/>
                      </a:endParaRPr>
                    </a:p>
                  </a:txBody>
                  <a:tcPr anchor="ctr"/>
                </a:tc>
                <a:tc>
                  <a:txBody>
                    <a:bodyPr/>
                    <a:lstStyle/>
                    <a:p>
                      <a:pPr algn="ctr"/>
                      <a:r>
                        <a:rPr lang="nl-BE" sz="3600" b="0" dirty="0" smtClean="0">
                          <a:latin typeface="Code New Roman" panose="020B0609020204030204" pitchFamily="49" charset="0"/>
                          <a:cs typeface="Code New Roman" panose="020B0609020204030204" pitchFamily="49" charset="0"/>
                        </a:rPr>
                        <a:t>pixels</a:t>
                      </a:r>
                      <a:endParaRPr lang="nl-BE" sz="3600" b="0" dirty="0">
                        <a:latin typeface="Code New Roman" panose="020B0609020204030204" pitchFamily="49" charset="0"/>
                        <a:cs typeface="Code New Roman" panose="020B0609020204030204" pitchFamily="49" charset="0"/>
                      </a:endParaRPr>
                    </a:p>
                  </a:txBody>
                  <a:tcPr anchor="ctr"/>
                </a:tc>
                <a:extLst>
                  <a:ext uri="{0D108BD9-81ED-4DB2-BD59-A6C34878D82A}">
                    <a16:rowId xmlns:a16="http://schemas.microsoft.com/office/drawing/2014/main" val="2443580977"/>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.display-1</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258129762"/>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.display-2</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301753208"/>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.display-3</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1136823444"/>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.display-4</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4269369680"/>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3" name="Tekstvak 2"/>
          <p:cNvSpPr txBox="1"/>
          <p:nvPr/>
        </p:nvSpPr>
        <p:spPr>
          <a:xfrm>
            <a:off x="6536987" y="2790070"/>
            <a:ext cx="1118681" cy="646331"/>
          </a:xfrm>
          <a:prstGeom prst="rect">
            <a:avLst/>
          </a:prstGeom>
          <a:noFill/>
        </p:spPr>
        <p:txBody>
          <a:bodyPr wrap="square" rtlCol="0">
            <a:spAutoFit/>
          </a:bodyPr>
          <a:lstStyle/>
          <a:p>
            <a:r>
              <a:rPr lang="nl-BE" sz="3600" dirty="0" smtClean="0"/>
              <a:t>6</a:t>
            </a:r>
            <a:endParaRPr lang="nl-BE" sz="3600" dirty="0"/>
          </a:p>
        </p:txBody>
      </p:sp>
      <p:sp>
        <p:nvSpPr>
          <p:cNvPr id="19" name="Tekstvak 18"/>
          <p:cNvSpPr txBox="1"/>
          <p:nvPr/>
        </p:nvSpPr>
        <p:spPr>
          <a:xfrm>
            <a:off x="6322978" y="3733752"/>
            <a:ext cx="1118681" cy="646331"/>
          </a:xfrm>
          <a:prstGeom prst="rect">
            <a:avLst/>
          </a:prstGeom>
          <a:noFill/>
        </p:spPr>
        <p:txBody>
          <a:bodyPr wrap="square" rtlCol="0">
            <a:spAutoFit/>
          </a:bodyPr>
          <a:lstStyle/>
          <a:p>
            <a:r>
              <a:rPr lang="nl-BE" sz="3600" dirty="0" smtClean="0"/>
              <a:t>5,5</a:t>
            </a:r>
            <a:endParaRPr lang="nl-BE" sz="3600" dirty="0"/>
          </a:p>
        </p:txBody>
      </p:sp>
      <p:sp>
        <p:nvSpPr>
          <p:cNvPr id="20" name="Tekstvak 19"/>
          <p:cNvSpPr txBox="1"/>
          <p:nvPr/>
        </p:nvSpPr>
        <p:spPr>
          <a:xfrm>
            <a:off x="6322978" y="4677434"/>
            <a:ext cx="1118681" cy="646331"/>
          </a:xfrm>
          <a:prstGeom prst="rect">
            <a:avLst/>
          </a:prstGeom>
          <a:noFill/>
        </p:spPr>
        <p:txBody>
          <a:bodyPr wrap="square" rtlCol="0">
            <a:spAutoFit/>
          </a:bodyPr>
          <a:lstStyle/>
          <a:p>
            <a:r>
              <a:rPr lang="nl-BE" sz="3600" dirty="0" smtClean="0"/>
              <a:t>4,5</a:t>
            </a:r>
            <a:endParaRPr lang="nl-BE" sz="3600" dirty="0"/>
          </a:p>
        </p:txBody>
      </p:sp>
      <p:sp>
        <p:nvSpPr>
          <p:cNvPr id="21" name="Tekstvak 20"/>
          <p:cNvSpPr txBox="1"/>
          <p:nvPr/>
        </p:nvSpPr>
        <p:spPr>
          <a:xfrm>
            <a:off x="6322977" y="5711873"/>
            <a:ext cx="1118681" cy="646331"/>
          </a:xfrm>
          <a:prstGeom prst="rect">
            <a:avLst/>
          </a:prstGeom>
          <a:noFill/>
        </p:spPr>
        <p:txBody>
          <a:bodyPr wrap="square" rtlCol="0">
            <a:spAutoFit/>
          </a:bodyPr>
          <a:lstStyle/>
          <a:p>
            <a:r>
              <a:rPr lang="nl-BE" sz="3600" dirty="0" smtClean="0"/>
              <a:t>2,5</a:t>
            </a:r>
            <a:endParaRPr lang="nl-BE" sz="3600" dirty="0"/>
          </a:p>
        </p:txBody>
      </p:sp>
      <p:sp>
        <p:nvSpPr>
          <p:cNvPr id="32" name="Tekstvak 31"/>
          <p:cNvSpPr txBox="1"/>
          <p:nvPr/>
        </p:nvSpPr>
        <p:spPr>
          <a:xfrm>
            <a:off x="9938425" y="2790070"/>
            <a:ext cx="1118681" cy="646331"/>
          </a:xfrm>
          <a:prstGeom prst="rect">
            <a:avLst/>
          </a:prstGeom>
          <a:noFill/>
        </p:spPr>
        <p:txBody>
          <a:bodyPr wrap="square" rtlCol="0">
            <a:spAutoFit/>
          </a:bodyPr>
          <a:lstStyle/>
          <a:p>
            <a:r>
              <a:rPr lang="nl-BE" sz="3600" dirty="0" smtClean="0"/>
              <a:t>96</a:t>
            </a:r>
            <a:endParaRPr lang="nl-BE" sz="3600" dirty="0"/>
          </a:p>
        </p:txBody>
      </p:sp>
      <p:sp>
        <p:nvSpPr>
          <p:cNvPr id="33" name="Tekstvak 32"/>
          <p:cNvSpPr txBox="1"/>
          <p:nvPr/>
        </p:nvSpPr>
        <p:spPr>
          <a:xfrm>
            <a:off x="9938424" y="3733752"/>
            <a:ext cx="1118681" cy="646331"/>
          </a:xfrm>
          <a:prstGeom prst="rect">
            <a:avLst/>
          </a:prstGeom>
          <a:noFill/>
        </p:spPr>
        <p:txBody>
          <a:bodyPr wrap="square" rtlCol="0">
            <a:spAutoFit/>
          </a:bodyPr>
          <a:lstStyle/>
          <a:p>
            <a:r>
              <a:rPr lang="nl-BE" sz="3600" dirty="0" smtClean="0"/>
              <a:t>88</a:t>
            </a:r>
            <a:endParaRPr lang="nl-BE" sz="3600" dirty="0"/>
          </a:p>
        </p:txBody>
      </p:sp>
      <p:sp>
        <p:nvSpPr>
          <p:cNvPr id="34" name="Tekstvak 33"/>
          <p:cNvSpPr txBox="1"/>
          <p:nvPr/>
        </p:nvSpPr>
        <p:spPr>
          <a:xfrm>
            <a:off x="9938424" y="4677434"/>
            <a:ext cx="1118681" cy="646331"/>
          </a:xfrm>
          <a:prstGeom prst="rect">
            <a:avLst/>
          </a:prstGeom>
          <a:noFill/>
        </p:spPr>
        <p:txBody>
          <a:bodyPr wrap="square" rtlCol="0">
            <a:spAutoFit/>
          </a:bodyPr>
          <a:lstStyle/>
          <a:p>
            <a:r>
              <a:rPr lang="nl-BE" sz="3600" dirty="0" smtClean="0"/>
              <a:t>72</a:t>
            </a:r>
            <a:endParaRPr lang="nl-BE" sz="3600" dirty="0"/>
          </a:p>
        </p:txBody>
      </p:sp>
      <p:sp>
        <p:nvSpPr>
          <p:cNvPr id="35" name="Tekstvak 34"/>
          <p:cNvSpPr txBox="1"/>
          <p:nvPr/>
        </p:nvSpPr>
        <p:spPr>
          <a:xfrm>
            <a:off x="9938423" y="5711873"/>
            <a:ext cx="1118681" cy="646331"/>
          </a:xfrm>
          <a:prstGeom prst="rect">
            <a:avLst/>
          </a:prstGeom>
          <a:noFill/>
        </p:spPr>
        <p:txBody>
          <a:bodyPr wrap="square" rtlCol="0">
            <a:spAutoFit/>
          </a:bodyPr>
          <a:lstStyle/>
          <a:p>
            <a:r>
              <a:rPr lang="nl-BE" sz="3600" dirty="0" smtClean="0"/>
              <a:t>56</a:t>
            </a:r>
            <a:endParaRPr lang="nl-BE" sz="3600" dirty="0"/>
          </a:p>
        </p:txBody>
      </p:sp>
    </p:spTree>
    <p:extLst>
      <p:ext uri="{BB962C8B-B14F-4D97-AF65-F5344CB8AC3E}">
        <p14:creationId xmlns:p14="http://schemas.microsoft.com/office/powerpoint/2010/main" val="301732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9" grpId="0"/>
      <p:bldP spid="20" grpId="0"/>
      <p:bldP spid="21" grpId="0"/>
      <p:bldP spid="32" grpId="0"/>
      <p:bldP spid="33" grpId="0"/>
      <p:bldP spid="34" grpId="0"/>
      <p:bldP spid="3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11.3 In de kijker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Rechthoek 16"/>
          <p:cNvSpPr/>
          <p:nvPr/>
        </p:nvSpPr>
        <p:spPr>
          <a:xfrm>
            <a:off x="1463039" y="1490797"/>
            <a:ext cx="176654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1rem</a:t>
            </a:r>
            <a:endParaRPr lang="nl-BE" sz="3600" dirty="0"/>
          </a:p>
        </p:txBody>
      </p:sp>
      <p:sp>
        <p:nvSpPr>
          <p:cNvPr id="18" name="Rechthoek 17"/>
          <p:cNvSpPr/>
          <p:nvPr/>
        </p:nvSpPr>
        <p:spPr>
          <a:xfrm>
            <a:off x="3386337" y="1490797"/>
            <a:ext cx="8655409" cy="731520"/>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r>
              <a:rPr lang="nl-BE" sz="3600" dirty="0" smtClean="0"/>
              <a:t>16 pixels</a:t>
            </a:r>
            <a:endParaRPr lang="nl-BE" sz="3600" dirty="0"/>
          </a:p>
        </p:txBody>
      </p:sp>
      <p:sp>
        <p:nvSpPr>
          <p:cNvPr id="19" name="Rechthoek 18"/>
          <p:cNvSpPr/>
          <p:nvPr/>
        </p:nvSpPr>
        <p:spPr>
          <a:xfrm>
            <a:off x="3386337" y="2940738"/>
            <a:ext cx="8655409" cy="731520"/>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r>
              <a:rPr lang="nl-BE" sz="3600" dirty="0" smtClean="0"/>
              <a:t>tekengrootte in </a:t>
            </a:r>
            <a:r>
              <a:rPr lang="nl-BE" sz="3600" dirty="0" err="1" smtClean="0"/>
              <a:t>selector</a:t>
            </a:r>
            <a:r>
              <a:rPr lang="nl-BE" sz="3600" dirty="0" smtClean="0"/>
              <a:t> </a:t>
            </a:r>
            <a:r>
              <a:rPr lang="nl-BE" sz="3600" dirty="0" smtClean="0">
                <a:solidFill>
                  <a:schemeClr val="accent6"/>
                </a:solidFill>
                <a:latin typeface="Code New Roman" panose="020B0609020204030204" pitchFamily="49" charset="0"/>
                <a:cs typeface="Code New Roman" panose="020B0609020204030204" pitchFamily="49" charset="0"/>
              </a:rPr>
              <a:t>html</a:t>
            </a:r>
            <a:endParaRPr lang="nl-BE" sz="3600" dirty="0">
              <a:solidFill>
                <a:schemeClr val="accent6"/>
              </a:solidFill>
              <a:latin typeface="Code New Roman" panose="020B0609020204030204" pitchFamily="49" charset="0"/>
              <a:cs typeface="Code New Roman" panose="020B0609020204030204" pitchFamily="49" charset="0"/>
            </a:endParaRPr>
          </a:p>
        </p:txBody>
      </p:sp>
      <p:sp>
        <p:nvSpPr>
          <p:cNvPr id="2" name="Tekstvak 1"/>
          <p:cNvSpPr txBox="1"/>
          <p:nvPr/>
        </p:nvSpPr>
        <p:spPr>
          <a:xfrm>
            <a:off x="7242249" y="2222317"/>
            <a:ext cx="2636196" cy="707886"/>
          </a:xfrm>
          <a:prstGeom prst="rect">
            <a:avLst/>
          </a:prstGeom>
          <a:noFill/>
        </p:spPr>
        <p:txBody>
          <a:bodyPr wrap="square" rtlCol="0">
            <a:spAutoFit/>
          </a:bodyPr>
          <a:lstStyle/>
          <a:p>
            <a:r>
              <a:rPr lang="nl-BE" sz="4000" dirty="0" smtClean="0">
                <a:solidFill>
                  <a:schemeClr val="accent6"/>
                </a:solidFill>
              </a:rPr>
              <a:t>OF</a:t>
            </a:r>
            <a:endParaRPr lang="nl-BE" sz="6600" dirty="0">
              <a:solidFill>
                <a:schemeClr val="accent6"/>
              </a:solidFill>
            </a:endParaRPr>
          </a:p>
        </p:txBody>
      </p:sp>
      <p:cxnSp>
        <p:nvCxnSpPr>
          <p:cNvPr id="21" name="Rechte verbindingslijn met pijl 20"/>
          <p:cNvCxnSpPr/>
          <p:nvPr/>
        </p:nvCxnSpPr>
        <p:spPr>
          <a:xfrm>
            <a:off x="2324911" y="2464553"/>
            <a:ext cx="0" cy="203935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2" name="Rechthoek 21"/>
          <p:cNvSpPr/>
          <p:nvPr/>
        </p:nvSpPr>
        <p:spPr>
          <a:xfrm>
            <a:off x="1463039" y="4614799"/>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maakt opmaak schaalbaar</a:t>
            </a:r>
            <a:endParaRPr lang="nl-BE" sz="3600" dirty="0"/>
          </a:p>
        </p:txBody>
      </p:sp>
    </p:spTree>
    <p:extLst>
      <p:ext uri="{BB962C8B-B14F-4D97-AF65-F5344CB8AC3E}">
        <p14:creationId xmlns:p14="http://schemas.microsoft.com/office/powerpoint/2010/main" val="17735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zo aan dat tekst met de klasse </a:t>
            </a:r>
            <a:r>
              <a:rPr lang="nl-BE" sz="2800" dirty="0" smtClean="0"/>
              <a:t/>
            </a:r>
            <a:br>
              <a:rPr lang="nl-BE" sz="2800" dirty="0" smtClean="0"/>
            </a:br>
            <a:r>
              <a:rPr lang="nl-BE" sz="2800" dirty="0" smtClean="0">
                <a:solidFill>
                  <a:schemeClr val="accent6"/>
                </a:solidFill>
                <a:latin typeface="Code New Roman" panose="020B0609020204030204" pitchFamily="49" charset="0"/>
                <a:cs typeface="Code New Roman" panose="020B0609020204030204" pitchFamily="49" charset="0"/>
              </a:rPr>
              <a:t>.</a:t>
            </a:r>
            <a:r>
              <a:rPr lang="nl-BE" sz="2800" dirty="0">
                <a:solidFill>
                  <a:schemeClr val="accent6"/>
                </a:solidFill>
                <a:latin typeface="Code New Roman" panose="020B0609020204030204" pitchFamily="49" charset="0"/>
                <a:cs typeface="Code New Roman" panose="020B0609020204030204" pitchFamily="49" charset="0"/>
              </a:rPr>
              <a:t>display-4 </a:t>
            </a:r>
            <a:r>
              <a:rPr lang="nl-BE" sz="2800" dirty="0"/>
              <a:t>slechts 40 pixels groot is. Controleer het effect in een browser.</a:t>
            </a: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9487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a:blip r:embed="rId2" cstate="print">
            <a:extLst>
              <a:ext uri="{28A0092B-C50C-407E-A947-70E740481C1C}">
                <a14:useLocalDpi xmlns:a14="http://schemas.microsoft.com/office/drawing/2010/main" val="0"/>
              </a:ext>
            </a:extLst>
          </a:blip>
          <a:stretch>
            <a:fillRect/>
          </a:stretch>
        </p:blipFill>
        <p:spPr>
          <a:xfrm>
            <a:off x="1463039" y="1363342"/>
            <a:ext cx="5570059" cy="4502437"/>
          </a:xfrm>
          <a:prstGeom prst="rect">
            <a:avLst/>
          </a:prstGeom>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cxnSp>
        <p:nvCxnSpPr>
          <p:cNvPr id="27" name="Rechte verbindingslijn met pijl 26"/>
          <p:cNvCxnSpPr/>
          <p:nvPr/>
        </p:nvCxnSpPr>
        <p:spPr>
          <a:xfrm>
            <a:off x="7859949" y="3740387"/>
            <a:ext cx="136187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7" name="Afbeelding 16" descr="Afbeeldingsresultaat voor smartphone in hand"/>
          <p:cNvPicPr/>
          <p:nvPr/>
        </p:nvPicPr>
        <p:blipFill rotWithShape="1">
          <a:blip r:embed="rId7" cstate="print">
            <a:extLst>
              <a:ext uri="{28A0092B-C50C-407E-A947-70E740481C1C}">
                <a14:useLocalDpi xmlns:a14="http://schemas.microsoft.com/office/drawing/2010/main" val="0"/>
              </a:ext>
            </a:extLst>
          </a:blip>
          <a:srcRect b="9711"/>
          <a:stretch/>
        </p:blipFill>
        <p:spPr bwMode="auto">
          <a:xfrm>
            <a:off x="7120647" y="1268874"/>
            <a:ext cx="5803359" cy="5589126"/>
          </a:xfrm>
          <a:prstGeom prst="rect">
            <a:avLst/>
          </a:prstGeom>
          <a:noFill/>
          <a:ln>
            <a:noFill/>
          </a:ln>
          <a:extLst>
            <a:ext uri="{53640926-AAD7-44D8-BBD7-CCE9431645EC}">
              <a14:shadowObscured xmlns:a14="http://schemas.microsoft.com/office/drawing/2010/main"/>
            </a:ext>
          </a:extLst>
        </p:spPr>
      </p:pic>
      <p:pic>
        <p:nvPicPr>
          <p:cNvPr id="18" name="Afbeelding 17"/>
          <p:cNvPicPr/>
          <p:nvPr/>
        </p:nvPicPr>
        <p:blipFill rotWithShape="1">
          <a:blip r:embed="rId8" cstate="print">
            <a:extLst>
              <a:ext uri="{28A0092B-C50C-407E-A947-70E740481C1C}">
                <a14:useLocalDpi xmlns:a14="http://schemas.microsoft.com/office/drawing/2010/main" val="0"/>
              </a:ext>
            </a:extLst>
          </a:blip>
          <a:srcRect l="18495" t="12170" r="62211" b="35113"/>
          <a:stretch/>
        </p:blipFill>
        <p:spPr bwMode="auto">
          <a:xfrm>
            <a:off x="7986409" y="1990579"/>
            <a:ext cx="2305455" cy="4044460"/>
          </a:xfrm>
          <a:prstGeom prst="rect">
            <a:avLst/>
          </a:prstGeom>
          <a:ln>
            <a:noFill/>
          </a:ln>
          <a:extLst>
            <a:ext uri="{53640926-AAD7-44D8-BBD7-CCE9431645EC}">
              <a14:shadowObscured xmlns:a14="http://schemas.microsoft.com/office/drawing/2010/main"/>
            </a:ext>
          </a:extLst>
        </p:spPr>
      </p:pic>
      <p:cxnSp>
        <p:nvCxnSpPr>
          <p:cNvPr id="19" name="Rechte verbindingslijn met pijl 18"/>
          <p:cNvCxnSpPr/>
          <p:nvPr/>
        </p:nvCxnSpPr>
        <p:spPr>
          <a:xfrm flipV="1">
            <a:off x="6854757" y="2217906"/>
            <a:ext cx="3125822" cy="11845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36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deze regel </a:t>
            </a:r>
            <a:r>
              <a:rPr lang="nl-BE" sz="2800" dirty="0"/>
              <a:t>toe aan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2791655884"/>
              </p:ext>
            </p:extLst>
          </p:nvPr>
        </p:nvGraphicFramePr>
        <p:xfrm>
          <a:off x="1463039" y="2364376"/>
          <a:ext cx="10578707" cy="7772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7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8</a:t>
                      </a:r>
                    </a:p>
                    <a:p>
                      <a:pPr algn="r">
                        <a:lnSpc>
                          <a:spcPct val="100000"/>
                        </a:lnSpc>
                        <a:spcAft>
                          <a:spcPts val="0"/>
                        </a:spcAft>
                      </a:pP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&lt;link rel="shortcut icon" type="image/png" href="plaatjes/favicon.png"&gt;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ekstvak 15"/>
          <p:cNvSpPr txBox="1"/>
          <p:nvPr/>
        </p:nvSpPr>
        <p:spPr>
          <a:xfrm>
            <a:off x="1362698" y="3364203"/>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Controleer het resultaat in verschillende browsers.</a:t>
            </a:r>
            <a:endParaRPr lang="nl-BE" sz="2800" dirty="0"/>
          </a:p>
        </p:txBody>
      </p:sp>
      <p:sp>
        <p:nvSpPr>
          <p:cNvPr id="17" name="Tekstvak 16"/>
          <p:cNvSpPr txBox="1"/>
          <p:nvPr/>
        </p:nvSpPr>
        <p:spPr>
          <a:xfrm>
            <a:off x="1362698" y="4036067"/>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nu het icoontje eveneens toe aan de andere pagina’s in het mapje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smtClean="0"/>
              <a:t>.</a:t>
            </a:r>
            <a:endParaRPr lang="nl-BE" sz="2800" dirty="0"/>
          </a:p>
        </p:txBody>
      </p:sp>
      <p:sp>
        <p:nvSpPr>
          <p:cNvPr id="3" name="Titel 2"/>
          <p:cNvSpPr>
            <a:spLocks noGrp="1"/>
          </p:cNvSpPr>
          <p:nvPr>
            <p:ph type="title"/>
          </p:nvPr>
        </p:nvSpPr>
        <p:spPr/>
        <p:txBody>
          <a:bodyPr/>
          <a:lstStyle/>
          <a:p>
            <a:endParaRPr lang="nl-BE"/>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11.1 Een icoontje voor je website</a:t>
            </a:r>
            <a:endParaRPr lang="nl-BE" dirty="0">
              <a:solidFill>
                <a:schemeClr val="bg1"/>
              </a:solidFill>
            </a:endParaRPr>
          </a:p>
        </p:txBody>
      </p:sp>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Rechthoek 14"/>
          <p:cNvSpPr/>
          <p:nvPr/>
        </p:nvSpPr>
        <p:spPr>
          <a:xfrm>
            <a:off x="1463039" y="1409954"/>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6" name="Pijl-omlaag 15"/>
          <p:cNvSpPr/>
          <p:nvPr/>
        </p:nvSpPr>
        <p:spPr>
          <a:xfrm rot="17441573">
            <a:off x="8437962" y="3018337"/>
            <a:ext cx="785004" cy="104756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17" name="Afbeelding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3158" y="2833165"/>
            <a:ext cx="1508172" cy="1949793"/>
          </a:xfrm>
          <a:prstGeom prst="rect">
            <a:avLst/>
          </a:prstGeom>
        </p:spPr>
      </p:pic>
      <p:pic>
        <p:nvPicPr>
          <p:cNvPr id="19" name="Afbeelding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301" y="1629836"/>
            <a:ext cx="1543896" cy="1995977"/>
          </a:xfrm>
          <a:prstGeom prst="rect">
            <a:avLst/>
          </a:prstGeom>
        </p:spPr>
      </p:pic>
      <p:sp>
        <p:nvSpPr>
          <p:cNvPr id="20" name="Tekstvak 19"/>
          <p:cNvSpPr txBox="1"/>
          <p:nvPr/>
        </p:nvSpPr>
        <p:spPr>
          <a:xfrm>
            <a:off x="1799029" y="3621234"/>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pic>
        <p:nvPicPr>
          <p:cNvPr id="21" name="Afbeelding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982" y="1636529"/>
            <a:ext cx="1524105" cy="1970391"/>
          </a:xfrm>
          <a:prstGeom prst="rect">
            <a:avLst/>
          </a:prstGeom>
        </p:spPr>
      </p:pic>
      <p:sp>
        <p:nvSpPr>
          <p:cNvPr id="24" name="Tekstvak 23"/>
          <p:cNvSpPr txBox="1"/>
          <p:nvPr/>
        </p:nvSpPr>
        <p:spPr>
          <a:xfrm>
            <a:off x="4531187" y="3612774"/>
            <a:ext cx="35618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js</a:t>
            </a:r>
            <a:endParaRPr lang="nl-BE" sz="1400" dirty="0">
              <a:latin typeface="Code New Roman" panose="020B0609020204030204" pitchFamily="49" charset="0"/>
              <a:cs typeface="Code New Roman" panose="020B0609020204030204" pitchFamily="49" charset="0"/>
            </a:endParaRPr>
          </a:p>
        </p:txBody>
      </p:sp>
      <p:pic>
        <p:nvPicPr>
          <p:cNvPr id="1026" name="Picture 2" descr="https://icons.iconarchive.com/icons/hopstarter/adobe-cs4/256/File-Adobe-Dreamweaver-JavaScrip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727" y="1833822"/>
            <a:ext cx="1723356" cy="1723356"/>
          </a:xfrm>
          <a:prstGeom prst="rect">
            <a:avLst/>
          </a:prstGeom>
          <a:noFill/>
          <a:extLst>
            <a:ext uri="{909E8E84-426E-40DD-AFC4-6F175D3DCCD1}">
              <a14:hiddenFill xmlns:a14="http://schemas.microsoft.com/office/drawing/2010/main">
                <a:solidFill>
                  <a:srgbClr val="FFFFFF"/>
                </a:solidFill>
              </a14:hiddenFill>
            </a:ext>
          </a:extLst>
        </p:spPr>
      </p:pic>
      <p:sp>
        <p:nvSpPr>
          <p:cNvPr id="25" name="Tekstvak 24"/>
          <p:cNvSpPr txBox="1"/>
          <p:nvPr/>
        </p:nvSpPr>
        <p:spPr>
          <a:xfrm>
            <a:off x="6129355" y="3609618"/>
            <a:ext cx="1350050"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ootstrap.js</a:t>
            </a:r>
            <a:endParaRPr lang="nl-BE" sz="14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10320695" y="4776354"/>
            <a:ext cx="87075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scripts</a:t>
            </a:r>
            <a:endParaRPr lang="nl-BE" sz="1400" dirty="0">
              <a:latin typeface="Code New Roman" panose="020B0609020204030204" pitchFamily="49" charset="0"/>
              <a:cs typeface="Code New Roman" panose="020B0609020204030204" pitchFamily="49" charset="0"/>
            </a:endParaRPr>
          </a:p>
        </p:txBody>
      </p:sp>
      <p:pic>
        <p:nvPicPr>
          <p:cNvPr id="28" name="Picture 2" descr="https://icons.iconarchive.com/icons/hopstarter/adobe-cs4/256/File-Adobe-Dreamweaver-JavaScrip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813" y="4294925"/>
            <a:ext cx="1723356" cy="1723356"/>
          </a:xfrm>
          <a:prstGeom prst="rect">
            <a:avLst/>
          </a:prstGeom>
          <a:noFill/>
          <a:extLst>
            <a:ext uri="{909E8E84-426E-40DD-AFC4-6F175D3DCCD1}">
              <a14:hiddenFill xmlns:a14="http://schemas.microsoft.com/office/drawing/2010/main">
                <a:solidFill>
                  <a:srgbClr val="FFFFFF"/>
                </a:solidFill>
              </a14:hiddenFill>
            </a:ext>
          </a:extLst>
        </p:spPr>
      </p:pic>
      <p:sp>
        <p:nvSpPr>
          <p:cNvPr id="29" name="Tekstvak 28"/>
          <p:cNvSpPr txBox="1"/>
          <p:nvPr/>
        </p:nvSpPr>
        <p:spPr>
          <a:xfrm>
            <a:off x="6289171" y="6035039"/>
            <a:ext cx="1024639"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jquery.js</a:t>
            </a:r>
            <a:endParaRPr lang="nl-BE" sz="1400" dirty="0">
              <a:latin typeface="Code New Roman" panose="020B0609020204030204" pitchFamily="49" charset="0"/>
              <a:cs typeface="Code New Roman" panose="020B0609020204030204" pitchFamily="49" charset="0"/>
            </a:endParaRPr>
          </a:p>
        </p:txBody>
      </p:sp>
      <p:sp>
        <p:nvSpPr>
          <p:cNvPr id="30" name="Pijl-omlaag 29"/>
          <p:cNvSpPr/>
          <p:nvPr/>
        </p:nvSpPr>
        <p:spPr>
          <a:xfrm rot="14682919">
            <a:off x="8465317" y="4349757"/>
            <a:ext cx="785004" cy="104756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42066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4" grpId="0"/>
      <p:bldP spid="25" grpId="0"/>
      <p:bldP spid="26" grpId="0"/>
      <p:bldP spid="29" grpId="0"/>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Roep </a:t>
            </a:r>
            <a:r>
              <a:rPr lang="nl-BE" sz="2800" dirty="0"/>
              <a:t>beide javascriptbestanden aan in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03464157"/>
              </p:ext>
            </p:extLst>
          </p:nvPr>
        </p:nvGraphicFramePr>
        <p:xfrm>
          <a:off x="1463038" y="2864791"/>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11</a:t>
                      </a:r>
                    </a:p>
                    <a:p>
                      <a:pPr algn="r">
                        <a:lnSpc>
                          <a:spcPct val="100000"/>
                        </a:lnSpc>
                        <a:spcAft>
                          <a:spcPts val="0"/>
                        </a:spcAft>
                      </a:pPr>
                      <a:r>
                        <a:rPr lang="nl-BE" sz="1800" b="0" dirty="0" smtClean="0">
                          <a:effectLst/>
                          <a:latin typeface="+mn-lt"/>
                          <a:ea typeface="+mn-ea"/>
                          <a:cs typeface="+mn-cs"/>
                        </a:rPr>
                        <a:t>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&lt;script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="scripts/jquery.js"&gt;&lt;/script&gt;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&lt;script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="scripts/bootstrap.js"&gt;&lt;/script&gt;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69215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code voor de navigatiebalk als volgt: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96431411"/>
              </p:ext>
            </p:extLst>
          </p:nvPr>
        </p:nvGraphicFramePr>
        <p:xfrm>
          <a:off x="1463038" y="2421038"/>
          <a:ext cx="10578707" cy="3840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17</a:t>
                      </a:r>
                    </a:p>
                    <a:p>
                      <a:pPr algn="r">
                        <a:lnSpc>
                          <a:spcPct val="100000"/>
                        </a:lnSpc>
                        <a:spcAft>
                          <a:spcPts val="0"/>
                        </a:spcAft>
                      </a:pPr>
                      <a:r>
                        <a:rPr lang="nl-BE" sz="1800" b="0" dirty="0" smtClean="0">
                          <a:effectLst/>
                          <a:latin typeface="+mn-lt"/>
                          <a:ea typeface="+mn-ea"/>
                          <a:cs typeface="+mn-cs"/>
                        </a:rPr>
                        <a:t>18</a:t>
                      </a:r>
                    </a:p>
                    <a:p>
                      <a:pPr algn="r">
                        <a:lnSpc>
                          <a:spcPct val="100000"/>
                        </a:lnSpc>
                        <a:spcAft>
                          <a:spcPts val="0"/>
                        </a:spcAft>
                      </a:pPr>
                      <a:r>
                        <a:rPr lang="nl-BE" sz="1800" b="0" dirty="0" smtClean="0">
                          <a:effectLst/>
                          <a:latin typeface="+mn-lt"/>
                          <a:ea typeface="+mn-ea"/>
                          <a:cs typeface="+mn-cs"/>
                        </a:rPr>
                        <a:t>19</a:t>
                      </a:r>
                    </a:p>
                    <a:p>
                      <a:pPr algn="r">
                        <a:lnSpc>
                          <a:spcPct val="100000"/>
                        </a:lnSpc>
                        <a:spcAft>
                          <a:spcPts val="0"/>
                        </a:spcAft>
                      </a:pPr>
                      <a:r>
                        <a:rPr lang="nl-BE" sz="1800" b="0" dirty="0" smtClean="0">
                          <a:effectLst/>
                          <a:latin typeface="+mn-lt"/>
                          <a:ea typeface="+mn-ea"/>
                          <a:cs typeface="+mn-cs"/>
                        </a:rPr>
                        <a:t>20</a:t>
                      </a:r>
                    </a:p>
                    <a:p>
                      <a:pPr algn="r">
                        <a:lnSpc>
                          <a:spcPct val="100000"/>
                        </a:lnSpc>
                        <a:spcAft>
                          <a:spcPts val="0"/>
                        </a:spcAft>
                      </a:pPr>
                      <a:r>
                        <a:rPr lang="nl-BE" sz="1800" b="0" dirty="0" smtClean="0">
                          <a:effectLst/>
                          <a:latin typeface="+mn-lt"/>
                          <a:ea typeface="+mn-ea"/>
                          <a:cs typeface="+mn-cs"/>
                        </a:rPr>
                        <a:t>21</a:t>
                      </a:r>
                    </a:p>
                    <a:p>
                      <a:pPr algn="r">
                        <a:lnSpc>
                          <a:spcPct val="100000"/>
                        </a:lnSpc>
                        <a:spcAft>
                          <a:spcPts val="0"/>
                        </a:spcAft>
                      </a:pPr>
                      <a:r>
                        <a:rPr lang="nl-BE" sz="1800" b="0" dirty="0" smtClean="0">
                          <a:effectLst/>
                          <a:latin typeface="+mn-lt"/>
                          <a:ea typeface="+mn-ea"/>
                          <a:cs typeface="+mn-cs"/>
                        </a:rPr>
                        <a:t>22</a:t>
                      </a:r>
                    </a:p>
                    <a:p>
                      <a:pPr algn="r">
                        <a:lnSpc>
                          <a:spcPct val="100000"/>
                        </a:lnSpc>
                        <a:spcAft>
                          <a:spcPts val="0"/>
                        </a:spcAft>
                      </a:pPr>
                      <a:r>
                        <a:rPr lang="nl-BE" sz="1800" b="0" dirty="0" smtClean="0">
                          <a:effectLst/>
                          <a:latin typeface="+mn-lt"/>
                          <a:ea typeface="+mn-ea"/>
                          <a:cs typeface="+mn-cs"/>
                        </a:rPr>
                        <a:t>23</a:t>
                      </a:r>
                    </a:p>
                    <a:p>
                      <a:pPr algn="r">
                        <a:lnSpc>
                          <a:spcPct val="100000"/>
                        </a:lnSpc>
                        <a:spcAft>
                          <a:spcPts val="0"/>
                        </a:spcAft>
                      </a:pPr>
                      <a:r>
                        <a:rPr lang="nl-BE" sz="1800" b="0" dirty="0" smtClean="0">
                          <a:effectLst/>
                          <a:latin typeface="+mn-lt"/>
                          <a:ea typeface="+mn-ea"/>
                          <a:cs typeface="+mn-cs"/>
                        </a:rPr>
                        <a:t>24</a:t>
                      </a:r>
                    </a:p>
                    <a:p>
                      <a:pPr algn="r">
                        <a:lnSpc>
                          <a:spcPct val="100000"/>
                        </a:lnSpc>
                        <a:spcAft>
                          <a:spcPts val="0"/>
                        </a:spcAft>
                      </a:pPr>
                      <a:r>
                        <a:rPr lang="nl-BE" sz="1800" b="0" dirty="0" smtClean="0">
                          <a:effectLst/>
                          <a:latin typeface="+mn-lt"/>
                          <a:ea typeface="+mn-ea"/>
                          <a:cs typeface="+mn-cs"/>
                        </a:rPr>
                        <a:t>25</a:t>
                      </a: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expand</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-xl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navbar-dark</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-brand"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="plaatjes/logo-sm.png" alt="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logo" class="logo"&gt;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="menubalk"&gt;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-auto"&gt;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="pages/zonnepanelen.html"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Zonnepanelen</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="pages/plaatsing.html"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Plaatsing en service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3822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code voor de navigatiebalk als volgt: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2370962250"/>
              </p:ext>
            </p:extLst>
          </p:nvPr>
        </p:nvGraphicFramePr>
        <p:xfrm>
          <a:off x="1463038" y="2421038"/>
          <a:ext cx="10578707" cy="30175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="pages/bereken.html"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Bereken uw behoefte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="pages/overons.html"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Over </a:t>
                      </a:r>
                      <a:r>
                        <a:rPr lang="nl-BE"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Solar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285510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000548"/>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t>Tenslotte moeten we de hamburgerknop toevoegen. Die moet verwijzen naar de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t>waarin de menu-items staan en die het </a:t>
            </a:r>
            <a:r>
              <a:rPr lang="nl-BE" sz="2400" dirty="0" err="1">
                <a:solidFill>
                  <a:schemeClr val="accent6"/>
                </a:solidFill>
                <a:latin typeface="Code New Roman" panose="020B0609020204030204" pitchFamily="49" charset="0"/>
                <a:cs typeface="Code New Roman" panose="020B0609020204030204" pitchFamily="49" charset="0"/>
              </a:rPr>
              <a:t>id</a:t>
            </a:r>
            <a:r>
              <a:rPr lang="nl-BE" sz="2400" dirty="0">
                <a:solidFill>
                  <a:schemeClr val="accent6"/>
                </a:solidFill>
                <a:latin typeface="Code New Roman" panose="020B0609020204030204" pitchFamily="49" charset="0"/>
                <a:cs typeface="Code New Roman" panose="020B0609020204030204" pitchFamily="49" charset="0"/>
              </a:rPr>
              <a:t>=”menubalk” </a:t>
            </a:r>
            <a:r>
              <a:rPr lang="nl-BE" sz="2400" dirty="0"/>
              <a:t>heeft gekregen. De verwijzing naar de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t>met die </a:t>
            </a:r>
            <a:r>
              <a:rPr lang="nl-BE" sz="2400" dirty="0" err="1"/>
              <a:t>id</a:t>
            </a:r>
            <a:r>
              <a:rPr lang="nl-BE" sz="2400" dirty="0"/>
              <a:t> gebeurt met een hekje. De volgende code zetten we binnen het </a:t>
            </a:r>
            <a:r>
              <a:rPr lang="nl-BE" sz="2400" dirty="0">
                <a:solidFill>
                  <a:schemeClr val="accent6"/>
                </a:solidFill>
                <a:latin typeface="Code New Roman" panose="020B0609020204030204" pitchFamily="49" charset="0"/>
                <a:cs typeface="Code New Roman" panose="020B0609020204030204" pitchFamily="49" charset="0"/>
              </a:rPr>
              <a:t>&lt;</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&gt;</a:t>
            </a:r>
            <a:r>
              <a:rPr lang="nl-BE" sz="2400" dirty="0"/>
              <a:t>-deel, omdat we de hamburgerknop in de oranje balk willen zetten.</a:t>
            </a:r>
            <a:endParaRPr lang="nl-BE" sz="36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2513855198"/>
              </p:ext>
            </p:extLst>
          </p:nvPr>
        </p:nvGraphicFramePr>
        <p:xfrm>
          <a:off x="1463038" y="3672114"/>
          <a:ext cx="10578707" cy="30175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p>
                      <a:pPr algn="r">
                        <a:lnSpc>
                          <a:spcPct val="100000"/>
                        </a:lnSpc>
                        <a:spcAft>
                          <a:spcPts val="0"/>
                        </a:spcAft>
                      </a:pPr>
                      <a:r>
                        <a:rPr lang="nl-BE" sz="1800" b="0" dirty="0" smtClean="0">
                          <a:effectLst/>
                          <a:latin typeface="+mn-lt"/>
                          <a:ea typeface="+mn-ea"/>
                          <a:cs typeface="+mn-cs"/>
                        </a:rPr>
                        <a:t>43</a:t>
                      </a:r>
                    </a:p>
                    <a:p>
                      <a:pPr algn="r">
                        <a:lnSpc>
                          <a:spcPct val="100000"/>
                        </a:lnSpc>
                        <a:spcAft>
                          <a:spcPts val="0"/>
                        </a:spcAft>
                      </a:pPr>
                      <a:r>
                        <a:rPr lang="nl-BE" sz="1800" b="0" dirty="0" smtClean="0">
                          <a:effectLst/>
                          <a:latin typeface="+mn-lt"/>
                          <a:ea typeface="+mn-ea"/>
                          <a:cs typeface="+mn-cs"/>
                        </a:rPr>
                        <a:t>44</a:t>
                      </a:r>
                    </a:p>
                    <a:p>
                      <a:pPr algn="r">
                        <a:lnSpc>
                          <a:spcPct val="100000"/>
                        </a:lnSpc>
                        <a:spcAft>
                          <a:spcPts val="0"/>
                        </a:spcAft>
                      </a:pPr>
                      <a:r>
                        <a:rPr lang="nl-BE" sz="1800" b="0" dirty="0" smtClean="0">
                          <a:effectLst/>
                          <a:latin typeface="+mn-lt"/>
                          <a:ea typeface="+mn-ea"/>
                          <a:cs typeface="+mn-cs"/>
                        </a:rPr>
                        <a:t>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navbar-toggler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type="button"</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data-target="#menubalk"</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controls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="menubalk"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aria-expanded="</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false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aria-label="</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navigation</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&lt;span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-icon"&gt;&lt;/span&gt;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44174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a:t>
            </a:r>
            <a:r>
              <a:rPr lang="nl-BE" sz="2800" dirty="0" smtClean="0">
                <a:latin typeface="Code New Roman" panose="020B0609020204030204" pitchFamily="49" charset="0"/>
                <a:cs typeface="Code New Roman" panose="020B0609020204030204" pitchFamily="49" charset="0"/>
              </a:rPr>
              <a:t>-brand</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navbar-collapse</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242211" y="1595835"/>
            <a:ext cx="6202392" cy="523220"/>
          </a:xfrm>
          <a:prstGeom prst="rect">
            <a:avLst/>
          </a:prstGeom>
          <a:noFill/>
        </p:spPr>
        <p:txBody>
          <a:bodyPr wrap="square" rtlCol="0">
            <a:spAutoFit/>
          </a:bodyPr>
          <a:lstStyle/>
          <a:p>
            <a:r>
              <a:rPr lang="nl-BE" sz="2800" dirty="0" smtClean="0"/>
              <a:t>Het hele gebied van de navigatiebalk</a:t>
            </a: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5242211" y="3386839"/>
            <a:ext cx="6202392" cy="954107"/>
          </a:xfrm>
          <a:prstGeom prst="rect">
            <a:avLst/>
          </a:prstGeom>
          <a:noFill/>
        </p:spPr>
        <p:txBody>
          <a:bodyPr wrap="square" rtlCol="0">
            <a:spAutoFit/>
          </a:bodyPr>
          <a:lstStyle/>
          <a:p>
            <a:r>
              <a:rPr lang="nl-BE" sz="2800" dirty="0" smtClean="0"/>
              <a:t>Het icoontje van de website in de navigatiebalk</a:t>
            </a:r>
          </a:p>
        </p:txBody>
      </p:sp>
      <p:sp>
        <p:nvSpPr>
          <p:cNvPr id="29" name="Rechthoek 28"/>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30" name="Tekstvak 29"/>
          <p:cNvSpPr txBox="1"/>
          <p:nvPr/>
        </p:nvSpPr>
        <p:spPr>
          <a:xfrm>
            <a:off x="5242210" y="5194620"/>
            <a:ext cx="6558725" cy="1384995"/>
          </a:xfrm>
          <a:prstGeom prst="rect">
            <a:avLst/>
          </a:prstGeom>
          <a:noFill/>
        </p:spPr>
        <p:txBody>
          <a:bodyPr wrap="square" rtlCol="0">
            <a:spAutoFit/>
          </a:bodyPr>
          <a:lstStyle/>
          <a:p>
            <a:r>
              <a:rPr lang="nl-BE" sz="2800" dirty="0" smtClean="0"/>
              <a:t>Het deel van het menu dat verborgen wordt op kleine schermen en vervangen wordt door de hamburgerknop</a:t>
            </a:r>
          </a:p>
        </p:txBody>
      </p:sp>
    </p:spTree>
    <p:extLst>
      <p:ext uri="{BB962C8B-B14F-4D97-AF65-F5344CB8AC3E}">
        <p14:creationId xmlns:p14="http://schemas.microsoft.com/office/powerpoint/2010/main" val="69211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a:t>
            </a:r>
            <a:r>
              <a:rPr lang="nl-BE" sz="2800" dirty="0" smtClean="0">
                <a:latin typeface="Code New Roman" panose="020B0609020204030204" pitchFamily="49" charset="0"/>
                <a:cs typeface="Code New Roman" panose="020B0609020204030204" pitchFamily="49" charset="0"/>
              </a:rPr>
              <a:t>-item</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navbar-toggler</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242211" y="1595835"/>
            <a:ext cx="6202392" cy="523220"/>
          </a:xfrm>
          <a:prstGeom prst="rect">
            <a:avLst/>
          </a:prstGeom>
          <a:noFill/>
        </p:spPr>
        <p:txBody>
          <a:bodyPr wrap="square" rtlCol="0">
            <a:spAutoFit/>
          </a:bodyPr>
          <a:lstStyle/>
          <a:p>
            <a:r>
              <a:rPr lang="nl-BE" sz="2800" dirty="0" smtClean="0"/>
              <a:t>Een item in de navigatiebalk</a:t>
            </a: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5242210" y="3386839"/>
            <a:ext cx="6593231" cy="954107"/>
          </a:xfrm>
          <a:prstGeom prst="rect">
            <a:avLst/>
          </a:prstGeom>
          <a:noFill/>
        </p:spPr>
        <p:txBody>
          <a:bodyPr wrap="square" rtlCol="0">
            <a:spAutoFit/>
          </a:bodyPr>
          <a:lstStyle/>
          <a:p>
            <a:r>
              <a:rPr lang="nl-BE" sz="2800" dirty="0" smtClean="0"/>
              <a:t>De plaats van de hamburgerknop in de navigatiebalk</a:t>
            </a:r>
          </a:p>
        </p:txBody>
      </p:sp>
    </p:spTree>
    <p:extLst>
      <p:ext uri="{BB962C8B-B14F-4D97-AF65-F5344CB8AC3E}">
        <p14:creationId xmlns:p14="http://schemas.microsoft.com/office/powerpoint/2010/main" val="317983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27" name="Rechthoek 26"/>
          <p:cNvSpPr/>
          <p:nvPr/>
        </p:nvSpPr>
        <p:spPr>
          <a:xfrm>
            <a:off x="1463040" y="2958860"/>
            <a:ext cx="10578706" cy="375103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1619116" y="3148759"/>
            <a:ext cx="10328469" cy="3108543"/>
          </a:xfrm>
          <a:prstGeom prst="rect">
            <a:avLst/>
          </a:prstGeom>
          <a:noFill/>
        </p:spPr>
        <p:txBody>
          <a:bodyPr wrap="square" rtlCol="0">
            <a:spAutoFit/>
          </a:bodyPr>
          <a:lstStyle/>
          <a:p>
            <a:pPr marL="457200" indent="-457200">
              <a:buFont typeface="Arial" panose="020B0604020202020204" pitchFamily="34" charset="0"/>
              <a:buChar char="•"/>
            </a:pPr>
            <a:r>
              <a:rPr lang="nl-BE" sz="2800" dirty="0" smtClean="0"/>
              <a:t>Het laatste menu-item is niet zichtbaar in sommige resoluties.</a:t>
            </a:r>
          </a:p>
          <a:p>
            <a:pPr marL="457200" indent="-457200">
              <a:buFont typeface="Arial" panose="020B0604020202020204" pitchFamily="34" charset="0"/>
              <a:buChar char="•"/>
            </a:pPr>
            <a:r>
              <a:rPr lang="nl-BE" sz="2800" dirty="0" smtClean="0"/>
              <a:t>Bij het </a:t>
            </a:r>
            <a:r>
              <a:rPr lang="nl-BE" sz="2800" dirty="0" err="1" smtClean="0"/>
              <a:t>hoveren</a:t>
            </a:r>
            <a:r>
              <a:rPr lang="nl-BE" sz="2800" dirty="0" smtClean="0"/>
              <a:t> over de knoppen verspringt de tekst.</a:t>
            </a:r>
          </a:p>
          <a:p>
            <a:pPr marL="457200" indent="-457200">
              <a:buFont typeface="Arial" panose="020B0604020202020204" pitchFamily="34" charset="0"/>
              <a:buChar char="•"/>
            </a:pPr>
            <a:r>
              <a:rPr lang="nl-BE" sz="2800" dirty="0" smtClean="0"/>
              <a:t>Wanneer de hamburgerknop verschijnt, verspringt de plaats van het logo.</a:t>
            </a:r>
          </a:p>
          <a:p>
            <a:pPr marL="457200" indent="-457200">
              <a:buFont typeface="Arial" panose="020B0604020202020204" pitchFamily="34" charset="0"/>
              <a:buChar char="•"/>
            </a:pPr>
            <a:r>
              <a:rPr lang="nl-BE" sz="2800" dirty="0" smtClean="0"/>
              <a:t>Wanneer je op de hamburgerknop klikt, gebeurt er niets.</a:t>
            </a:r>
          </a:p>
          <a:p>
            <a:endParaRPr lang="nl-BE" sz="2800" dirty="0" smtClean="0"/>
          </a:p>
        </p:txBody>
      </p:sp>
      <p:sp>
        <p:nvSpPr>
          <p:cNvPr id="20" name="Tekstvak 19"/>
          <p:cNvSpPr txBox="1"/>
          <p:nvPr/>
        </p:nvSpPr>
        <p:spPr>
          <a:xfrm>
            <a:off x="1362698" y="1668181"/>
            <a:ext cx="10679048" cy="120032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Bekijk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latin typeface="+mj-lt"/>
                <a:cs typeface="Code New Roman" panose="020B0609020204030204" pitchFamily="49" charset="0"/>
              </a:rPr>
              <a:t> in een browser. Probeer de werking van de menubalk uit door het </a:t>
            </a:r>
            <a:r>
              <a:rPr lang="nl-BE" sz="2400" dirty="0" smtClean="0">
                <a:latin typeface="+mj-lt"/>
                <a:cs typeface="Code New Roman" panose="020B0609020204030204" pitchFamily="49" charset="0"/>
              </a:rPr>
              <a:t>browservenster </a:t>
            </a:r>
            <a:r>
              <a:rPr lang="nl-BE" sz="2400" dirty="0">
                <a:latin typeface="+mj-lt"/>
                <a:cs typeface="Code New Roman" panose="020B0609020204030204" pitchFamily="49" charset="0"/>
              </a:rPr>
              <a:t>te versmallen. Welke problemen stel je vast?</a:t>
            </a:r>
          </a:p>
        </p:txBody>
      </p:sp>
    </p:spTree>
    <p:extLst>
      <p:ext uri="{BB962C8B-B14F-4D97-AF65-F5344CB8AC3E}">
        <p14:creationId xmlns:p14="http://schemas.microsoft.com/office/powerpoint/2010/main" val="326332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in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de </a:t>
            </a:r>
            <a:r>
              <a:rPr lang="nl-BE" sz="2400" dirty="0" err="1">
                <a:latin typeface="+mj-lt"/>
                <a:cs typeface="Code New Roman" panose="020B0609020204030204" pitchFamily="49" charset="0"/>
              </a:rPr>
              <a:t>selectors</a:t>
            </a:r>
            <a:r>
              <a:rPr lang="nl-BE" sz="2400" dirty="0">
                <a:latin typeface="+mj-lt"/>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ul</a:t>
            </a:r>
            <a:r>
              <a:rPr lang="nl-BE" sz="2400" dirty="0">
                <a:latin typeface="+mj-lt"/>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li </a:t>
            </a:r>
            <a:r>
              <a:rPr lang="nl-BE" sz="2400" dirty="0">
                <a:latin typeface="+mj-lt"/>
                <a:cs typeface="Code New Roman" panose="020B0609020204030204" pitchFamily="49" charset="0"/>
              </a:rPr>
              <a:t>en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li </a:t>
            </a:r>
            <a:r>
              <a:rPr lang="nl-BE" sz="2400" dirty="0" smtClean="0">
                <a:solidFill>
                  <a:schemeClr val="accent6"/>
                </a:solidFill>
                <a:latin typeface="Code New Roman" panose="020B0609020204030204" pitchFamily="49" charset="0"/>
                <a:cs typeface="Code New Roman" panose="020B0609020204030204" pitchFamily="49" charset="0"/>
              </a:rPr>
              <a:t>a</a:t>
            </a:r>
            <a:r>
              <a:rPr lang="nl-BE" sz="2400" dirty="0" smtClean="0">
                <a:latin typeface="Code New Roman" panose="020B0609020204030204" pitchFamily="49" charset="0"/>
                <a:cs typeface="Code New Roman" panose="020B0609020204030204" pitchFamily="49" charset="0"/>
              </a:rPr>
              <a:t>,</a:t>
            </a:r>
            <a:r>
              <a:rPr lang="nl-BE" sz="2400" dirty="0" smtClean="0">
                <a:solidFill>
                  <a:schemeClr val="accent6"/>
                </a:solidFill>
                <a:latin typeface="Code New Roman" panose="020B0609020204030204" pitchFamily="49" charset="0"/>
                <a:cs typeface="Code New Roman" panose="020B0609020204030204" pitchFamily="49" charset="0"/>
              </a:rPr>
              <a:t> </a:t>
            </a:r>
            <a:r>
              <a:rPr lang="nl-BE" sz="2400" dirty="0" err="1" smtClean="0">
                <a:solidFill>
                  <a:schemeClr val="accent6"/>
                </a:solidFill>
                <a:latin typeface="Code New Roman" panose="020B0609020204030204" pitchFamily="49" charset="0"/>
                <a:cs typeface="Code New Roman" panose="020B0609020204030204" pitchFamily="49" charset="0"/>
              </a:rPr>
              <a:t>nav</a:t>
            </a:r>
            <a:r>
              <a:rPr lang="nl-BE" sz="2400" dirty="0" smtClean="0">
                <a:solidFill>
                  <a:schemeClr val="accent6"/>
                </a:solidFill>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li a:hover </a:t>
            </a:r>
            <a:r>
              <a:rPr lang="nl-BE" sz="2400" dirty="0">
                <a:latin typeface="+mj-lt"/>
                <a:cs typeface="Code New Roman" panose="020B0609020204030204" pitchFamily="49" charset="0"/>
              </a:rPr>
              <a:t>met al hun eigenschappen</a:t>
            </a:r>
            <a:r>
              <a:rPr lang="nl-BE" sz="2400" dirty="0" smtClean="0">
                <a:latin typeface="+mj-lt"/>
                <a:cs typeface="Code New Roman" panose="020B0609020204030204" pitchFamily="49" charset="0"/>
              </a:rPr>
              <a: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Wanneer </a:t>
            </a:r>
            <a:r>
              <a:rPr lang="nl-BE" sz="2400" dirty="0">
                <a:latin typeface="+mj-lt"/>
                <a:cs typeface="Code New Roman" panose="020B0609020204030204" pitchFamily="49" charset="0"/>
              </a:rPr>
              <a:t>je het browservenster smaller maakt en je klikt op de </a:t>
            </a:r>
            <a:r>
              <a:rPr lang="nl-BE" sz="2400" dirty="0" err="1">
                <a:latin typeface="+mj-lt"/>
                <a:cs typeface="Code New Roman" panose="020B0609020204030204" pitchFamily="49" charset="0"/>
              </a:rPr>
              <a:t>hambur-gerknop</a:t>
            </a:r>
            <a:r>
              <a:rPr lang="nl-BE" sz="2400" dirty="0">
                <a:latin typeface="+mj-lt"/>
                <a:cs typeface="Code New Roman" panose="020B0609020204030204" pitchFamily="49" charset="0"/>
              </a:rPr>
              <a:t>, verschijnen de menu-items onder het logo, maar zonder </a:t>
            </a:r>
            <a:r>
              <a:rPr lang="nl-BE" sz="2400" dirty="0" smtClean="0">
                <a:latin typeface="+mj-lt"/>
                <a:cs typeface="Code New Roman" panose="020B0609020204030204" pitchFamily="49" charset="0"/>
              </a:rPr>
              <a:t>achtergrond</a:t>
            </a:r>
            <a:r>
              <a:rPr lang="nl-BE" sz="2400" dirty="0">
                <a:latin typeface="+mj-lt"/>
                <a:cs typeface="Code New Roman" panose="020B0609020204030204" pitchFamily="49" charset="0"/>
              </a:rPr>
              <a:t>. Daardoor zijn de items onleesbaar. Dat komt omdat we in </a:t>
            </a:r>
            <a:r>
              <a:rPr lang="nl-BE" sz="2400" dirty="0" smtClean="0">
                <a:solidFill>
                  <a:schemeClr val="accent6"/>
                </a:solidFill>
                <a:latin typeface="Code New Roman" panose="020B0609020204030204" pitchFamily="49" charset="0"/>
                <a:cs typeface="Code New Roman" panose="020B0609020204030204" pitchFamily="49" charset="0"/>
              </a:rPr>
              <a:t>opmaak.css</a:t>
            </a:r>
            <a:r>
              <a:rPr lang="nl-BE" sz="2400" dirty="0" smtClean="0">
                <a:latin typeface="+mj-lt"/>
                <a:cs typeface="Code New Roman" panose="020B0609020204030204" pitchFamily="49" charset="0"/>
              </a:rPr>
              <a:t> </a:t>
            </a:r>
            <a:r>
              <a:rPr lang="nl-BE" sz="2400" dirty="0">
                <a:latin typeface="+mj-lt"/>
                <a:cs typeface="Code New Roman" panose="020B0609020204030204" pitchFamily="49" charset="0"/>
              </a:rPr>
              <a:t>de hoogte van de menubalk hebben vastgelegd. Verwijder die eigenschap.</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De </a:t>
            </a:r>
            <a:r>
              <a:rPr lang="nl-BE" sz="2400" dirty="0">
                <a:latin typeface="+mj-lt"/>
                <a:cs typeface="Code New Roman" panose="020B0609020204030204" pitchFamily="49" charset="0"/>
              </a:rPr>
              <a:t>tekst in de menubalk wordt met te weinig contrast weergegeven. Dat komt omdat in </a:t>
            </a:r>
            <a:r>
              <a:rPr lang="nl-BE" sz="2400" dirty="0">
                <a:solidFill>
                  <a:schemeClr val="accent6"/>
                </a:solidFill>
                <a:latin typeface="Code New Roman" panose="020B0609020204030204" pitchFamily="49" charset="0"/>
                <a:cs typeface="Code New Roman" panose="020B0609020204030204" pitchFamily="49" charset="0"/>
              </a:rPr>
              <a:t>bootstrap.css</a:t>
            </a:r>
            <a:r>
              <a:rPr lang="nl-BE" sz="2400" dirty="0">
                <a:latin typeface="+mj-lt"/>
                <a:cs typeface="Code New Roman" panose="020B0609020204030204" pitchFamily="49" charset="0"/>
              </a:rPr>
              <a:t> de tekst in de menubalk half transparant werd gemaakt. Zoek die waarde op en wijzig ze. Doe dit ook voor de hamburgerknop.</a:t>
            </a:r>
          </a:p>
          <a:p>
            <a:pPr marL="514350" indent="-514350">
              <a:spcBef>
                <a:spcPts val="1200"/>
              </a:spcBef>
              <a:buClr>
                <a:schemeClr val="accent6"/>
              </a:buClr>
              <a:buFont typeface="Wingdings 3" panose="05040102010807070707" pitchFamily="18" charset="2"/>
              <a:buChar char=""/>
            </a:pPr>
            <a:endParaRPr lang="nl-BE" sz="2400" dirty="0">
              <a:latin typeface="+mj-lt"/>
              <a:cs typeface="Code New Roman" panose="020B0609020204030204" pitchFamily="49" charset="0"/>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61254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2473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dat de menu-items een beetje verder uit elkaar staan.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Het </a:t>
            </a:r>
            <a:r>
              <a:rPr lang="nl-BE" sz="2400" dirty="0">
                <a:latin typeface="+mj-lt"/>
                <a:cs typeface="Code New Roman" panose="020B0609020204030204" pitchFamily="49" charset="0"/>
              </a:rPr>
              <a:t>breekpunt voor het inklappen van het menu ligt nu op de grootste schermen (</a:t>
            </a:r>
            <a:r>
              <a:rPr lang="nl-BE" sz="2400" dirty="0">
                <a:solidFill>
                  <a:schemeClr val="accent6"/>
                </a:solidFill>
                <a:latin typeface="Code New Roman" panose="020B0609020204030204" pitchFamily="49" charset="0"/>
                <a:cs typeface="Code New Roman" panose="020B0609020204030204" pitchFamily="49" charset="0"/>
              </a:rPr>
              <a:t>xl</a:t>
            </a:r>
            <a:r>
              <a:rPr lang="nl-BE" sz="2400" dirty="0">
                <a:latin typeface="+mj-lt"/>
                <a:cs typeface="Code New Roman" panose="020B0609020204030204" pitchFamily="49" charset="0"/>
              </a:rPr>
              <a:t>). Daardoor klapt het te snel in. Pas in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latin typeface="+mj-lt"/>
                <a:cs typeface="Code New Roman" panose="020B0609020204030204" pitchFamily="49" charset="0"/>
              </a:rPr>
              <a:t> dit </a:t>
            </a:r>
            <a:r>
              <a:rPr lang="nl-BE" sz="2400" dirty="0" smtClean="0">
                <a:latin typeface="+mj-lt"/>
                <a:cs typeface="Code New Roman" panose="020B0609020204030204" pitchFamily="49" charset="0"/>
              </a:rPr>
              <a:t>breekpunt </a:t>
            </a:r>
            <a:r>
              <a:rPr lang="nl-BE" sz="2400" dirty="0">
                <a:latin typeface="+mj-lt"/>
                <a:cs typeface="Code New Roman" panose="020B0609020204030204" pitchFamily="49" charset="0"/>
              </a:rPr>
              <a:t>aan zodat het inklapt bij grote schermen (</a:t>
            </a:r>
            <a:r>
              <a:rPr lang="nl-BE" sz="2400" dirty="0" err="1">
                <a:solidFill>
                  <a:schemeClr val="accent6"/>
                </a:solidFill>
                <a:latin typeface="Code New Roman" panose="020B0609020204030204" pitchFamily="49" charset="0"/>
                <a:cs typeface="Code New Roman" panose="020B0609020204030204" pitchFamily="49" charset="0"/>
              </a:rPr>
              <a:t>lg</a:t>
            </a:r>
            <a:r>
              <a:rPr lang="nl-BE" sz="2400" dirty="0">
                <a:latin typeface="+mj-lt"/>
                <a:cs typeface="Code New Roman" panose="020B0609020204030204" pitchFamily="49" charset="0"/>
              </a:rPr>
              <a:t>).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Maak </a:t>
            </a:r>
            <a:r>
              <a:rPr lang="nl-BE" sz="2400" dirty="0">
                <a:latin typeface="+mj-lt"/>
                <a:cs typeface="Code New Roman" panose="020B0609020204030204" pitchFamily="49" charset="0"/>
              </a:rPr>
              <a:t>de andere pagina’s in deze website ook responsief door de pagina’s in een container te plaatsen en de menubalk aan te passen. Voeg ook een </a:t>
            </a:r>
            <a:r>
              <a:rPr lang="nl-BE" sz="2400" dirty="0" err="1">
                <a:latin typeface="+mj-lt"/>
                <a:cs typeface="Code New Roman" panose="020B0609020204030204" pitchFamily="49" charset="0"/>
              </a:rPr>
              <a:t>jumbotron</a:t>
            </a:r>
            <a:r>
              <a:rPr lang="nl-BE" sz="2400" dirty="0">
                <a:latin typeface="+mj-lt"/>
                <a:cs typeface="Code New Roman" panose="020B0609020204030204" pitchFamily="49" charset="0"/>
              </a:rPr>
              <a:t> toe met de titel van de pagina en pas de </a:t>
            </a:r>
            <a:r>
              <a:rPr lang="nl-BE" sz="2400" dirty="0" err="1">
                <a:latin typeface="+mj-lt"/>
                <a:cs typeface="Code New Roman" panose="020B0609020204030204" pitchFamily="49" charset="0"/>
              </a:rPr>
              <a:t>footer</a:t>
            </a:r>
            <a:r>
              <a:rPr lang="nl-BE" sz="2400" dirty="0">
                <a:latin typeface="+mj-lt"/>
                <a:cs typeface="Code New Roman" panose="020B0609020204030204" pitchFamily="49" charset="0"/>
              </a:rPr>
              <a:t> aan</a:t>
            </a:r>
            <a:r>
              <a:rPr lang="nl-BE" sz="2400" dirty="0" smtClean="0">
                <a:latin typeface="+mj-lt"/>
                <a:cs typeface="Code New Roman" panose="020B0609020204030204" pitchFamily="49" charset="0"/>
              </a:rPr>
              <a: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ervoor dat in de pagina </a:t>
            </a:r>
            <a:r>
              <a:rPr lang="nl-BE" sz="2400" dirty="0">
                <a:solidFill>
                  <a:schemeClr val="accent6"/>
                </a:solidFill>
                <a:latin typeface="Code New Roman" panose="020B0609020204030204" pitchFamily="49" charset="0"/>
                <a:cs typeface="Code New Roman" panose="020B0609020204030204" pitchFamily="49" charset="0"/>
              </a:rPr>
              <a:t>overons.html</a:t>
            </a:r>
            <a:r>
              <a:rPr lang="nl-BE" sz="2400" dirty="0">
                <a:latin typeface="+mj-lt"/>
                <a:cs typeface="Code New Roman" panose="020B0609020204030204" pitchFamily="49" charset="0"/>
              </a:rPr>
              <a:t> de foto’s netjes binnen het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-venster staan.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328482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p:cNvSpPr/>
          <p:nvPr/>
        </p:nvSpPr>
        <p:spPr>
          <a:xfrm>
            <a:off x="2752048" y="2653038"/>
            <a:ext cx="3600000" cy="360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11.1 Een icoontje voor je website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14" name="Afbeelding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56" y="2758546"/>
            <a:ext cx="3364523" cy="3364523"/>
          </a:xfrm>
          <a:prstGeom prst="rect">
            <a:avLst/>
          </a:prstGeom>
        </p:spPr>
      </p:pic>
      <p:cxnSp>
        <p:nvCxnSpPr>
          <p:cNvPr id="22" name="Rechte verbindingslijn met pijl 21"/>
          <p:cNvCxnSpPr/>
          <p:nvPr/>
        </p:nvCxnSpPr>
        <p:spPr>
          <a:xfrm>
            <a:off x="2752048" y="2464553"/>
            <a:ext cx="3600000" cy="17252"/>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p:cNvCxnSpPr/>
          <p:nvPr/>
        </p:nvCxnSpPr>
        <p:spPr>
          <a:xfrm flipH="1">
            <a:off x="2553419" y="2688540"/>
            <a:ext cx="5973" cy="3564498"/>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a:off x="3835890" y="1564553"/>
            <a:ext cx="14251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16 </a:t>
            </a:r>
            <a:r>
              <a:rPr lang="nl-BE" sz="4000" dirty="0" err="1" smtClean="0"/>
              <a:t>px</a:t>
            </a:r>
            <a:endParaRPr lang="nl-BE" sz="4000" dirty="0"/>
          </a:p>
        </p:txBody>
      </p:sp>
      <p:sp>
        <p:nvSpPr>
          <p:cNvPr id="26" name="Rechthoek 25"/>
          <p:cNvSpPr/>
          <p:nvPr/>
        </p:nvSpPr>
        <p:spPr>
          <a:xfrm rot="16200000">
            <a:off x="1255221" y="4194147"/>
            <a:ext cx="14251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16 </a:t>
            </a:r>
            <a:r>
              <a:rPr lang="nl-BE" sz="4000" dirty="0" err="1" smtClean="0"/>
              <a:t>px</a:t>
            </a:r>
            <a:endParaRPr lang="nl-BE" sz="4000" dirty="0"/>
          </a:p>
        </p:txBody>
      </p:sp>
      <p:sp>
        <p:nvSpPr>
          <p:cNvPr id="27" name="Rechthoek 26"/>
          <p:cNvSpPr/>
          <p:nvPr/>
        </p:nvSpPr>
        <p:spPr>
          <a:xfrm>
            <a:off x="6860886" y="2647849"/>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Vaak bedrijfslogo</a:t>
            </a:r>
            <a:endParaRPr lang="nl-BE" sz="3600" dirty="0"/>
          </a:p>
        </p:txBody>
      </p:sp>
      <p:sp>
        <p:nvSpPr>
          <p:cNvPr id="28" name="Rechthoek 27"/>
          <p:cNvSpPr/>
          <p:nvPr/>
        </p:nvSpPr>
        <p:spPr>
          <a:xfrm>
            <a:off x="6860886" y="3614235"/>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Eenvoudig</a:t>
            </a:r>
            <a:endParaRPr lang="nl-BE" sz="3600" dirty="0"/>
          </a:p>
        </p:txBody>
      </p:sp>
      <p:sp>
        <p:nvSpPr>
          <p:cNvPr id="29" name="Rechthoek 28"/>
          <p:cNvSpPr/>
          <p:nvPr/>
        </p:nvSpPr>
        <p:spPr>
          <a:xfrm>
            <a:off x="6860886" y="458062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Transparantie</a:t>
            </a:r>
            <a:endParaRPr lang="nl-BE" sz="3600" dirty="0"/>
          </a:p>
        </p:txBody>
      </p:sp>
      <p:sp>
        <p:nvSpPr>
          <p:cNvPr id="30" name="Rechthoek 29"/>
          <p:cNvSpPr/>
          <p:nvPr/>
        </p:nvSpPr>
        <p:spPr>
          <a:xfrm>
            <a:off x="6860886" y="5547009"/>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Tot 16 miljoen kleuren</a:t>
            </a:r>
            <a:endParaRPr lang="nl-BE" sz="3600" dirty="0"/>
          </a:p>
        </p:txBody>
      </p:sp>
    </p:spTree>
    <p:extLst>
      <p:ext uri="{BB962C8B-B14F-4D97-AF65-F5344CB8AC3E}">
        <p14:creationId xmlns:p14="http://schemas.microsoft.com/office/powerpoint/2010/main" val="9445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750"/>
                                        <p:tgtEl>
                                          <p:spTgt spid="2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750"/>
                                        <p:tgtEl>
                                          <p:spTgt spid="29"/>
                                        </p:tgtEl>
                                      </p:cBhvr>
                                    </p:animEffect>
                                  </p:childTnLst>
                                </p:cTn>
                              </p:par>
                            </p:childTnLst>
                          </p:cTn>
                        </p:par>
                        <p:par>
                          <p:cTn id="31" fill="hold">
                            <p:stCondLst>
                              <p:cond delay="275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89255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latin typeface="+mj-lt"/>
                <a:cs typeface="Code New Roman" panose="020B0609020204030204" pitchFamily="49" charset="0"/>
              </a:rPr>
              <a:t>Wijzig de klasse </a:t>
            </a:r>
            <a:r>
              <a:rPr lang="nl-BE" sz="2400" dirty="0">
                <a:solidFill>
                  <a:schemeClr val="accent6"/>
                </a:solidFill>
                <a:latin typeface="Code New Roman" panose="020B0609020204030204" pitchFamily="49" charset="0"/>
                <a:cs typeface="Code New Roman" panose="020B0609020204030204" pitchFamily="49" charset="0"/>
              </a:rPr>
              <a:t>.overzicht </a:t>
            </a:r>
            <a:r>
              <a:rPr lang="nl-BE" sz="2800" dirty="0">
                <a:latin typeface="+mj-lt"/>
                <a:cs typeface="Code New Roman" panose="020B0609020204030204" pitchFamily="49" charset="0"/>
              </a:rPr>
              <a:t>in</a:t>
            </a:r>
            <a:r>
              <a:rPr lang="nl-BE" sz="2800" dirty="0">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zonnepanelen.html</a:t>
            </a:r>
            <a:r>
              <a:rPr lang="nl-BE" sz="2800" dirty="0">
                <a:latin typeface="Code New Roman" panose="020B0609020204030204" pitchFamily="49" charset="0"/>
                <a:cs typeface="Code New Roman" panose="020B0609020204030204" pitchFamily="49" charset="0"/>
              </a:rPr>
              <a:t> </a:t>
            </a:r>
            <a:r>
              <a:rPr lang="nl-BE" sz="2800" dirty="0">
                <a:latin typeface="+mj-lt"/>
                <a:cs typeface="Code New Roman" panose="020B0609020204030204" pitchFamily="49" charset="0"/>
              </a:rPr>
              <a:t>naar</a:t>
            </a:r>
            <a:r>
              <a:rPr lang="nl-BE" sz="2800" dirty="0">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smtClean="0">
                <a:solidFill>
                  <a:schemeClr val="accent6"/>
                </a:solidFill>
                <a:latin typeface="Code New Roman" panose="020B0609020204030204" pitchFamily="49" charset="0"/>
                <a:cs typeface="Code New Roman" panose="020B0609020204030204" pitchFamily="49" charset="0"/>
              </a:rPr>
              <a:t>table</a:t>
            </a:r>
            <a:r>
              <a:rPr lang="nl-BE" sz="2400" dirty="0" smtClean="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64978591"/>
              </p:ext>
            </p:extLst>
          </p:nvPr>
        </p:nvGraphicFramePr>
        <p:xfrm>
          <a:off x="1463038" y="2864791"/>
          <a:ext cx="10578707" cy="8229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7" name="Tekstvak 16"/>
          <p:cNvSpPr txBox="1"/>
          <p:nvPr/>
        </p:nvSpPr>
        <p:spPr>
          <a:xfrm>
            <a:off x="1362698" y="3991809"/>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latin typeface="+mj-lt"/>
                <a:cs typeface="Code New Roman" panose="020B0609020204030204" pitchFamily="49" charset="0"/>
              </a:rPr>
              <a:t>Bekijk het resultaat in een browser.</a:t>
            </a:r>
          </a:p>
        </p:txBody>
      </p:sp>
    </p:spTree>
    <p:extLst>
      <p:ext uri="{BB962C8B-B14F-4D97-AF65-F5344CB8AC3E}">
        <p14:creationId xmlns:p14="http://schemas.microsoft.com/office/powerpoint/2010/main" val="27587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table-dark</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table-striped</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table-bordered</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242210" y="1595835"/>
            <a:ext cx="6722627" cy="954107"/>
          </a:xfrm>
          <a:prstGeom prst="rect">
            <a:avLst/>
          </a:prstGeom>
          <a:noFill/>
        </p:spPr>
        <p:txBody>
          <a:bodyPr wrap="square" rtlCol="0">
            <a:spAutoFit/>
          </a:bodyPr>
          <a:lstStyle/>
          <a:p>
            <a:r>
              <a:rPr lang="nl-BE" sz="2800" dirty="0" smtClean="0"/>
              <a:t>De achtergrond van de tabel wordt donker, de tekst wit. </a:t>
            </a: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5242211" y="3386839"/>
            <a:ext cx="6619110" cy="954107"/>
          </a:xfrm>
          <a:prstGeom prst="rect">
            <a:avLst/>
          </a:prstGeom>
          <a:noFill/>
        </p:spPr>
        <p:txBody>
          <a:bodyPr wrap="square" rtlCol="0">
            <a:spAutoFit/>
          </a:bodyPr>
          <a:lstStyle/>
          <a:p>
            <a:r>
              <a:rPr lang="nl-BE" sz="2800" dirty="0" smtClean="0"/>
              <a:t>De rijen hebben afwisselend een witte en een lichtgrijze achtergrond.</a:t>
            </a:r>
          </a:p>
        </p:txBody>
      </p:sp>
      <p:sp>
        <p:nvSpPr>
          <p:cNvPr id="29" name="Rechthoek 28"/>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30" name="Tekstvak 29"/>
          <p:cNvSpPr txBox="1"/>
          <p:nvPr/>
        </p:nvSpPr>
        <p:spPr>
          <a:xfrm>
            <a:off x="5242210" y="5194620"/>
            <a:ext cx="6558725" cy="523220"/>
          </a:xfrm>
          <a:prstGeom prst="rect">
            <a:avLst/>
          </a:prstGeom>
          <a:noFill/>
        </p:spPr>
        <p:txBody>
          <a:bodyPr wrap="square" rtlCol="0">
            <a:spAutoFit/>
          </a:bodyPr>
          <a:lstStyle/>
          <a:p>
            <a:r>
              <a:rPr lang="nl-BE" sz="2800" dirty="0" smtClean="0"/>
              <a:t>Alle cellen krijgen een lichtgrijze rand.</a:t>
            </a:r>
          </a:p>
        </p:txBody>
      </p:sp>
      <p:sp>
        <p:nvSpPr>
          <p:cNvPr id="23"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11.5 Tabellen voor elk scherm</a:t>
            </a:r>
            <a:endParaRPr lang="nl-BE" dirty="0">
              <a:solidFill>
                <a:schemeClr val="bg1"/>
              </a:solidFill>
            </a:endParaRPr>
          </a:p>
        </p:txBody>
      </p:sp>
    </p:spTree>
    <p:extLst>
      <p:ext uri="{BB962C8B-B14F-4D97-AF65-F5344CB8AC3E}">
        <p14:creationId xmlns:p14="http://schemas.microsoft.com/office/powerpoint/2010/main" val="65116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table-hover</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a:t>
            </a:r>
            <a:r>
              <a:rPr lang="nl-BE" sz="2800" dirty="0" smtClean="0">
                <a:latin typeface="Code New Roman" panose="020B0609020204030204" pitchFamily="49" charset="0"/>
                <a:cs typeface="Code New Roman" panose="020B0609020204030204" pitchFamily="49" charset="0"/>
              </a:rPr>
              <a:t>-sm</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242210" y="1595835"/>
            <a:ext cx="6722627" cy="1384995"/>
          </a:xfrm>
          <a:prstGeom prst="rect">
            <a:avLst/>
          </a:prstGeom>
          <a:noFill/>
        </p:spPr>
        <p:txBody>
          <a:bodyPr wrap="square" rtlCol="0">
            <a:spAutoFit/>
          </a:bodyPr>
          <a:lstStyle/>
          <a:p>
            <a:r>
              <a:rPr lang="nl-BE" sz="2800" dirty="0" smtClean="0"/>
              <a:t>De achtergrond van een rij wordt lichtgrijs als je er met de muis over beweegt.</a:t>
            </a: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5242211" y="3386839"/>
            <a:ext cx="6619110" cy="954107"/>
          </a:xfrm>
          <a:prstGeom prst="rect">
            <a:avLst/>
          </a:prstGeom>
          <a:noFill/>
        </p:spPr>
        <p:txBody>
          <a:bodyPr wrap="square" rtlCol="0">
            <a:spAutoFit/>
          </a:bodyPr>
          <a:lstStyle/>
          <a:p>
            <a:r>
              <a:rPr lang="nl-BE" sz="2800" dirty="0" smtClean="0"/>
              <a:t>De ruimte tussen de cellen wordt gehalveerd.</a:t>
            </a:r>
          </a:p>
        </p:txBody>
      </p:sp>
      <p:sp>
        <p:nvSpPr>
          <p:cNvPr id="23"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11.5 Tabellen voor elk scherm</a:t>
            </a:r>
            <a:endParaRPr lang="nl-BE" dirty="0">
              <a:solidFill>
                <a:schemeClr val="bg1"/>
              </a:solidFill>
            </a:endParaRPr>
          </a:p>
        </p:txBody>
      </p:sp>
    </p:spTree>
    <p:extLst>
      <p:ext uri="{BB962C8B-B14F-4D97-AF65-F5344CB8AC3E}">
        <p14:creationId xmlns:p14="http://schemas.microsoft.com/office/powerpoint/2010/main" val="353823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Voeg de juiste klassen toe aan de tabel om deze opmaak te bekomen: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9" name="Afbeelding 18"/>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5469" t="56455" r="24468" b="12597"/>
          <a:stretch/>
        </p:blipFill>
        <p:spPr bwMode="auto">
          <a:xfrm>
            <a:off x="1463039" y="2256617"/>
            <a:ext cx="10578707" cy="42218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27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174</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93899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Wanneer </a:t>
            </a:r>
            <a:r>
              <a:rPr lang="nl-BE" sz="2400" dirty="0">
                <a:latin typeface="+mj-lt"/>
                <a:cs typeface="Code New Roman" panose="020B0609020204030204" pitchFamily="49" charset="0"/>
              </a:rPr>
              <a:t>het browservenster erg smal wordt, wordt de informatie in de tabel heel erg op elkaar geperst. De tabel behoudt dus best een vaste breedte – liefst niet te breed zodat ze op een kleiner scherm nog leesbaar blijft. We voegen een van de klassen van de tabel toe aan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om een breedte op te geven.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971404667"/>
              </p:ext>
            </p:extLst>
          </p:nvPr>
        </p:nvGraphicFramePr>
        <p:xfrm>
          <a:off x="1463039" y="3886197"/>
          <a:ext cx="10578707" cy="137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r>
                        <a:rPr lang="nl-BE" sz="1800" b="0" dirty="0" smtClean="0">
                          <a:effectLst/>
                          <a:latin typeface="+mn-lt"/>
                          <a:ea typeface="+mn-ea"/>
                          <a:cs typeface="+mn-cs"/>
                        </a:rPr>
                        <a:t>63</a:t>
                      </a:r>
                    </a:p>
                    <a:p>
                      <a:pPr algn="r">
                        <a:lnSpc>
                          <a:spcPct val="100000"/>
                        </a:lnSpc>
                        <a:spcAft>
                          <a:spcPts val="0"/>
                        </a:spcAft>
                      </a:pPr>
                      <a:r>
                        <a:rPr lang="nl-BE" sz="18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-sm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width</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960px;</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2992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174</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Op </a:t>
            </a:r>
            <a:r>
              <a:rPr lang="nl-BE" sz="2400" dirty="0">
                <a:latin typeface="+mj-lt"/>
                <a:cs typeface="Code New Roman" panose="020B0609020204030204" pitchFamily="49" charset="0"/>
              </a:rPr>
              <a:t>schermen kleiner dan 960 pixels is past het laatste deel van de tabel nu niet meer. Dat kan opgelost worden door de tabel binnen een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latin typeface="+mj-lt"/>
                <a:cs typeface="Code New Roman" panose="020B0609020204030204" pitchFamily="49" charset="0"/>
              </a:rPr>
              <a:t>te </a:t>
            </a:r>
            <a:r>
              <a:rPr lang="nl-BE" sz="2400" dirty="0" smtClean="0">
                <a:latin typeface="+mj-lt"/>
                <a:cs typeface="Code New Roman" panose="020B0609020204030204" pitchFamily="49" charset="0"/>
              </a:rPr>
              <a:t>plaatsen </a:t>
            </a:r>
            <a:r>
              <a:rPr lang="nl-BE" sz="2400" dirty="0">
                <a:latin typeface="+mj-lt"/>
                <a:cs typeface="Code New Roman" panose="020B0609020204030204" pitchFamily="49" charset="0"/>
              </a:rPr>
              <a:t>die je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table-responsive</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geeft. Je kan die klasse uitbreiden met een breekpunt, zodat vanaf dit breekpunt een horizontale schuifbalk </a:t>
            </a:r>
            <a:r>
              <a:rPr lang="nl-BE" sz="2400" dirty="0" smtClean="0">
                <a:latin typeface="+mj-lt"/>
                <a:cs typeface="Code New Roman" panose="020B0609020204030204" pitchFamily="49" charset="0"/>
              </a:rPr>
              <a:t>verschijnt </a:t>
            </a:r>
            <a:r>
              <a:rPr lang="nl-BE" sz="2400" dirty="0">
                <a:latin typeface="+mj-lt"/>
                <a:cs typeface="Code New Roman" panose="020B0609020204030204" pitchFamily="49" charset="0"/>
              </a:rPr>
              <a:t>onder de tabel. Aangezien de breedte van de tabel 960 pixels </a:t>
            </a:r>
            <a:r>
              <a:rPr lang="nl-BE" sz="2400" dirty="0" smtClean="0">
                <a:latin typeface="+mj-lt"/>
                <a:cs typeface="Code New Roman" panose="020B0609020204030204" pitchFamily="49" charset="0"/>
              </a:rPr>
              <a:t>bedraagt</a:t>
            </a:r>
            <a:r>
              <a:rPr lang="nl-BE" sz="2400" dirty="0">
                <a:latin typeface="+mj-lt"/>
                <a:cs typeface="Code New Roman" panose="020B0609020204030204" pitchFamily="49" charset="0"/>
              </a:rPr>
              <a:t>, ligt het meest voor de hand om het breekpunt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lg</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te gebruiken.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732628098"/>
              </p:ext>
            </p:extLst>
          </p:nvPr>
        </p:nvGraphicFramePr>
        <p:xfrm>
          <a:off x="1463039" y="4526279"/>
          <a:ext cx="10578707" cy="137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r>
                        <a:rPr lang="nl-BE" sz="1800" b="0" dirty="0" smtClean="0">
                          <a:effectLst/>
                          <a:latin typeface="+mn-lt"/>
                          <a:ea typeface="+mn-ea"/>
                          <a:cs typeface="+mn-cs"/>
                        </a:rPr>
                        <a:t>63</a:t>
                      </a:r>
                    </a:p>
                    <a:p>
                      <a:pPr algn="r">
                        <a:lnSpc>
                          <a:spcPct val="100000"/>
                        </a:lnSpc>
                        <a:spcAft>
                          <a:spcPts val="0"/>
                        </a:spcAft>
                      </a:pPr>
                      <a:r>
                        <a:rPr lang="nl-BE" sz="18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-sm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width</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960px;</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8934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tis stockfoto met 's nachts, attractiepark, avond"/>
          <p:cNvPicPr>
            <a:picLocks noChangeAspect="1" noChangeArrowheads="1"/>
          </p:cNvPicPr>
          <p:nvPr/>
        </p:nvPicPr>
        <p:blipFill rotWithShape="1">
          <a:blip r:embed="rId2">
            <a:extLst>
              <a:ext uri="{28A0092B-C50C-407E-A947-70E740481C1C}">
                <a14:useLocalDpi xmlns:a14="http://schemas.microsoft.com/office/drawing/2010/main" val="0"/>
              </a:ext>
            </a:extLst>
          </a:blip>
          <a:srcRect l="739" t="19842" b="10667"/>
          <a:stretch/>
        </p:blipFill>
        <p:spPr bwMode="auto">
          <a:xfrm>
            <a:off x="1463039" y="1428138"/>
            <a:ext cx="10592508" cy="5281754"/>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rotWithShape="1">
          <a:blip r:embed="rId7"/>
          <a:srcRect l="519" t="77371" r="2362" b="5377"/>
          <a:stretch/>
        </p:blipFill>
        <p:spPr>
          <a:xfrm>
            <a:off x="1535502" y="1895208"/>
            <a:ext cx="10380802" cy="1089532"/>
          </a:xfrm>
          <a:prstGeom prst="rect">
            <a:avLst/>
          </a:prstGeom>
        </p:spPr>
      </p:pic>
    </p:spTree>
    <p:extLst>
      <p:ext uri="{BB962C8B-B14F-4D97-AF65-F5344CB8AC3E}">
        <p14:creationId xmlns:p14="http://schemas.microsoft.com/office/powerpoint/2010/main" val="13399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72354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in de pagina </a:t>
            </a:r>
            <a:r>
              <a:rPr lang="nl-BE" sz="2400" dirty="0">
                <a:solidFill>
                  <a:schemeClr val="accent6"/>
                </a:solidFill>
                <a:latin typeface="Code New Roman" panose="020B0609020204030204" pitchFamily="49" charset="0"/>
                <a:cs typeface="Code New Roman" panose="020B0609020204030204" pitchFamily="49" charset="0"/>
              </a:rPr>
              <a:t>overons.html </a:t>
            </a:r>
            <a:r>
              <a:rPr lang="nl-BE" sz="2400" dirty="0">
                <a:latin typeface="+mj-lt"/>
                <a:cs typeface="Code New Roman" panose="020B0609020204030204" pitchFamily="49" charset="0"/>
              </a:rPr>
              <a:t>de </a:t>
            </a:r>
            <a:r>
              <a:rPr lang="nl-BE" sz="2400" dirty="0" err="1">
                <a:latin typeface="+mj-lt"/>
                <a:cs typeface="Code New Roman" panose="020B0609020204030204" pitchFamily="49" charset="0"/>
              </a:rPr>
              <a:t>thumbnails</a:t>
            </a:r>
            <a:r>
              <a:rPr lang="nl-BE" sz="2400" dirty="0">
                <a:latin typeface="+mj-lt"/>
                <a:cs typeface="Code New Roman" panose="020B0609020204030204" pitchFamily="49" charset="0"/>
              </a:rPr>
              <a:t>, de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 en het </a:t>
            </a:r>
            <a:r>
              <a:rPr lang="nl-BE" sz="2400" dirty="0" smtClean="0">
                <a:latin typeface="+mj-lt"/>
                <a:cs typeface="Code New Roman" panose="020B0609020204030204" pitchFamily="49" charset="0"/>
              </a:rPr>
              <a:t>javascript </a:t>
            </a:r>
            <a:r>
              <a:rPr lang="nl-BE" sz="2400" dirty="0">
                <a:latin typeface="+mj-lt"/>
                <a:cs typeface="Code New Roman" panose="020B0609020204030204" pitchFamily="49" charset="0"/>
              </a:rPr>
              <a:t>waarmee die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 werd aangeroepen.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Van </a:t>
            </a:r>
            <a:r>
              <a:rPr lang="nl-BE" sz="2400" dirty="0">
                <a:latin typeface="+mj-lt"/>
                <a:cs typeface="Code New Roman" panose="020B0609020204030204" pitchFamily="49" charset="0"/>
              </a:rPr>
              <a:t>het titeltje dat boven de </a:t>
            </a:r>
            <a:r>
              <a:rPr lang="nl-BE" sz="2400" dirty="0" err="1">
                <a:latin typeface="+mj-lt"/>
                <a:cs typeface="Code New Roman" panose="020B0609020204030204" pitchFamily="49" charset="0"/>
              </a:rPr>
              <a:t>thumbnails</a:t>
            </a:r>
            <a:r>
              <a:rPr lang="nl-BE" sz="2400" dirty="0">
                <a:latin typeface="+mj-lt"/>
                <a:cs typeface="Code New Roman" panose="020B0609020204030204" pitchFamily="49" charset="0"/>
              </a:rPr>
              <a:t> stond, maken we een knop om het </a:t>
            </a:r>
            <a:r>
              <a:rPr lang="nl-BE" sz="2400" dirty="0" smtClean="0">
                <a:latin typeface="+mj-lt"/>
                <a:cs typeface="Code New Roman" panose="020B0609020204030204" pitchFamily="49" charset="0"/>
              </a:rPr>
              <a:t>modaal </a:t>
            </a:r>
            <a:r>
              <a:rPr lang="nl-BE" sz="2400" dirty="0">
                <a:latin typeface="+mj-lt"/>
                <a:cs typeface="Code New Roman" panose="020B0609020204030204" pitchFamily="49" charset="0"/>
              </a:rPr>
              <a:t>dialoogvenster te openen. We centreren de knop.</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68703282"/>
              </p:ext>
            </p:extLst>
          </p:nvPr>
        </p:nvGraphicFramePr>
        <p:xfrm>
          <a:off x="1463038" y="361187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105104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831544"/>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Een </a:t>
            </a:r>
            <a:r>
              <a:rPr lang="nl-BE" sz="2400" dirty="0">
                <a:latin typeface="+mj-lt"/>
                <a:cs typeface="Code New Roman" panose="020B0609020204030204" pitchFamily="49" charset="0"/>
              </a:rPr>
              <a:t>modaal dialoogvenster bestaat in Bootstrap uit drie delen: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-header</a:t>
            </a:r>
            <a:r>
              <a:rPr lang="nl-BE" sz="2400" dirty="0">
                <a:latin typeface="+mj-lt"/>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-body </a:t>
            </a:r>
            <a:r>
              <a:rPr lang="nl-BE" sz="2400" dirty="0">
                <a:latin typeface="+mj-lt"/>
                <a:cs typeface="Code New Roman" panose="020B0609020204030204" pitchFamily="49" charset="0"/>
              </a:rPr>
              <a:t>en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modal-footer</a:t>
            </a:r>
            <a:r>
              <a:rPr lang="nl-BE" sz="2400" dirty="0">
                <a:latin typeface="+mj-lt"/>
                <a:cs typeface="Code New Roman" panose="020B0609020204030204" pitchFamily="49" charset="0"/>
              </a:rPr>
              <a:t>. </a:t>
            </a:r>
          </a:p>
          <a:p>
            <a:pPr marL="534988">
              <a:spcBef>
                <a:spcPts val="1200"/>
              </a:spcBef>
              <a:buClr>
                <a:schemeClr val="accent6"/>
              </a:buClr>
            </a:pPr>
            <a:r>
              <a:rPr lang="nl-BE" sz="2400" dirty="0" smtClean="0">
                <a:latin typeface="+mj-lt"/>
                <a:cs typeface="Code New Roman" panose="020B0609020204030204" pitchFamily="49" charset="0"/>
              </a:rPr>
              <a:t>Een </a:t>
            </a:r>
            <a:r>
              <a:rPr lang="nl-BE" sz="2400" dirty="0">
                <a:latin typeface="+mj-lt"/>
                <a:cs typeface="Code New Roman" panose="020B0609020204030204" pitchFamily="49" charset="0"/>
              </a:rPr>
              <a:t>header en </a:t>
            </a:r>
            <a:r>
              <a:rPr lang="nl-BE" sz="2400" dirty="0" err="1">
                <a:latin typeface="+mj-lt"/>
                <a:cs typeface="Code New Roman" panose="020B0609020204030204" pitchFamily="49" charset="0"/>
              </a:rPr>
              <a:t>footer</a:t>
            </a:r>
            <a:r>
              <a:rPr lang="nl-BE" sz="2400" dirty="0">
                <a:latin typeface="+mj-lt"/>
                <a:cs typeface="Code New Roman" panose="020B0609020204030204" pitchFamily="49" charset="0"/>
              </a:rPr>
              <a:t> zijn niet verplicht, maar wel handig om de knoppen te plaatsen om het modaal dialoogvenster weer te sluiten. Waar je de code voor het dialoogvenster plaatst, maakt niet uit. Het hoeft zelfs niet in de container, maar moet wel binnen de </a:t>
            </a:r>
            <a:r>
              <a:rPr lang="nl-BE" sz="2400" dirty="0">
                <a:solidFill>
                  <a:schemeClr val="accent6"/>
                </a:solidFill>
                <a:latin typeface="Code New Roman" panose="020B0609020204030204" pitchFamily="49" charset="0"/>
                <a:cs typeface="Code New Roman" panose="020B0609020204030204" pitchFamily="49" charset="0"/>
              </a:rPr>
              <a:t>&lt;body&gt;</a:t>
            </a:r>
            <a:r>
              <a:rPr lang="nl-BE" sz="2400" dirty="0">
                <a:latin typeface="+mj-lt"/>
                <a:cs typeface="Code New Roman" panose="020B0609020204030204" pitchFamily="49" charset="0"/>
              </a:rPr>
              <a:t>-tag staan.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47514058"/>
              </p:ext>
            </p:extLst>
          </p:nvPr>
        </p:nvGraphicFramePr>
        <p:xfrm>
          <a:off x="1463039" y="466343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24748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2676125921"/>
              </p:ext>
            </p:extLst>
          </p:nvPr>
        </p:nvGraphicFramePr>
        <p:xfrm>
          <a:off x="1463039" y="1509629"/>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198688288"/>
              </p:ext>
            </p:extLst>
          </p:nvPr>
        </p:nvGraphicFramePr>
        <p:xfrm>
          <a:off x="1463039" y="3418052"/>
          <a:ext cx="10578707" cy="32918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3084079">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69</a:t>
                      </a:r>
                    </a:p>
                    <a:p>
                      <a:pPr algn="r">
                        <a:lnSpc>
                          <a:spcPct val="100000"/>
                        </a:lnSpc>
                        <a:spcAft>
                          <a:spcPts val="0"/>
                        </a:spcAft>
                      </a:pPr>
                      <a:r>
                        <a:rPr lang="nl-BE" sz="1800" b="0" dirty="0" smtClean="0">
                          <a:effectLst/>
                          <a:latin typeface="+mn-lt"/>
                          <a:ea typeface="+mn-ea"/>
                          <a:cs typeface="+mn-cs"/>
                        </a:rPr>
                        <a:t>70</a:t>
                      </a:r>
                    </a:p>
                    <a:p>
                      <a:pPr algn="r">
                        <a:lnSpc>
                          <a:spcPct val="100000"/>
                        </a:lnSpc>
                        <a:spcAft>
                          <a:spcPts val="0"/>
                        </a:spcAft>
                      </a:pPr>
                      <a:r>
                        <a:rPr lang="nl-BE" sz="1800" b="0" dirty="0" smtClean="0">
                          <a:effectLst/>
                          <a:latin typeface="+mn-lt"/>
                          <a:ea typeface="+mn-ea"/>
                          <a:cs typeface="+mn-cs"/>
                        </a:rPr>
                        <a:t>71</a:t>
                      </a:r>
                    </a:p>
                    <a:p>
                      <a:pPr algn="r">
                        <a:lnSpc>
                          <a:spcPct val="100000"/>
                        </a:lnSpc>
                        <a:spcAft>
                          <a:spcPts val="0"/>
                        </a:spcAft>
                      </a:pPr>
                      <a:r>
                        <a:rPr lang="nl-BE" sz="1800" b="0" dirty="0" smtClean="0">
                          <a:effectLst/>
                          <a:latin typeface="+mn-lt"/>
                          <a:ea typeface="+mn-ea"/>
                          <a:cs typeface="+mn-cs"/>
                        </a:rPr>
                        <a:t>72</a:t>
                      </a:r>
                    </a:p>
                    <a:p>
                      <a:pPr algn="r">
                        <a:lnSpc>
                          <a:spcPct val="100000"/>
                        </a:lnSpc>
                        <a:spcAft>
                          <a:spcPts val="0"/>
                        </a:spcAft>
                      </a:pPr>
                      <a:r>
                        <a:rPr lang="nl-BE" sz="1800" b="0" dirty="0" smtClean="0">
                          <a:effectLst/>
                          <a:latin typeface="+mn-lt"/>
                          <a:ea typeface="+mn-ea"/>
                          <a:cs typeface="+mn-cs"/>
                        </a:rPr>
                        <a:t>73</a:t>
                      </a:r>
                    </a:p>
                    <a:p>
                      <a:pPr algn="r">
                        <a:lnSpc>
                          <a:spcPct val="100000"/>
                        </a:lnSpc>
                        <a:spcAft>
                          <a:spcPts val="0"/>
                        </a:spcAft>
                      </a:pPr>
                      <a:r>
                        <a:rPr lang="nl-BE" sz="1800" b="0" dirty="0" smtClean="0">
                          <a:effectLst/>
                          <a:latin typeface="+mn-lt"/>
                          <a:ea typeface="+mn-ea"/>
                          <a:cs typeface="+mn-cs"/>
                        </a:rPr>
                        <a:t>74</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75</a:t>
                      </a:r>
                    </a:p>
                    <a:p>
                      <a:pPr algn="r">
                        <a:lnSpc>
                          <a:spcPct val="100000"/>
                        </a:lnSpc>
                        <a:spcAft>
                          <a:spcPts val="0"/>
                        </a:spcAft>
                      </a:pPr>
                      <a:r>
                        <a:rPr lang="nl-BE" sz="1800" b="0" dirty="0" smtClean="0">
                          <a:effectLst/>
                          <a:latin typeface="+mn-lt"/>
                          <a:ea typeface="+mn-ea"/>
                          <a:cs typeface="+mn-cs"/>
                        </a:rPr>
                        <a:t>76</a:t>
                      </a:r>
                    </a:p>
                    <a:p>
                      <a:pPr algn="r">
                        <a:lnSpc>
                          <a:spcPct val="100000"/>
                        </a:lnSpc>
                        <a:spcAft>
                          <a:spcPts val="0"/>
                        </a:spcAft>
                      </a:pPr>
                      <a:r>
                        <a:rPr lang="nl-BE" sz="1800" b="0" dirty="0" smtClean="0">
                          <a:effectLst/>
                          <a:latin typeface="+mn-lt"/>
                          <a:ea typeface="+mn-ea"/>
                          <a:cs typeface="+mn-cs"/>
                        </a:rPr>
                        <a:t>77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="fotoshow"&gt;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modal-dialog</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-content"&gt;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-header"&gt;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&lt;h4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modal-title</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myModalLabel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Enkele realisaties</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&lt;/h4&gt;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class="close" data-dismiss="modal" </a:t>
                      </a:r>
                      <a:b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aria-label="Close"&gt;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&lt;span aria-hidden="true"&gt;</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&amp;times;</a:t>
                      </a: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&lt;/span&gt;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 name="Afgeronde rechthoek 1"/>
          <p:cNvSpPr/>
          <p:nvPr/>
        </p:nvSpPr>
        <p:spPr>
          <a:xfrm>
            <a:off x="2346385" y="2268747"/>
            <a:ext cx="1621766" cy="396815"/>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Afgeronde rechthoek 19"/>
          <p:cNvSpPr/>
          <p:nvPr/>
        </p:nvSpPr>
        <p:spPr>
          <a:xfrm>
            <a:off x="4500113" y="3622224"/>
            <a:ext cx="1805795" cy="396815"/>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Rechte verbindingslijn met pijl 11"/>
          <p:cNvCxnSpPr/>
          <p:nvPr/>
        </p:nvCxnSpPr>
        <p:spPr>
          <a:xfrm>
            <a:off x="3890513" y="2665562"/>
            <a:ext cx="609600" cy="87989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2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161</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Chrome Logo - Evolutie Geschiedenis en Betekeni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595" r="23256"/>
          <a:stretch/>
        </p:blipFill>
        <p:spPr bwMode="auto">
          <a:xfrm>
            <a:off x="1604513" y="1476149"/>
            <a:ext cx="899437" cy="885272"/>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13"/>
          <p:cNvSpPr/>
          <p:nvPr/>
        </p:nvSpPr>
        <p:spPr>
          <a:xfrm>
            <a:off x="3093186" y="1572233"/>
            <a:ext cx="86633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F12</a:t>
            </a:r>
            <a:endParaRPr lang="nl-BE" sz="2400" dirty="0">
              <a:latin typeface="Tekton Pro" panose="020F0603020208020904" pitchFamily="34" charset="0"/>
            </a:endParaRPr>
          </a:p>
        </p:txBody>
      </p:sp>
      <p:sp>
        <p:nvSpPr>
          <p:cNvPr id="21" name="Afgeronde rechthoek 20"/>
          <p:cNvSpPr/>
          <p:nvPr/>
        </p:nvSpPr>
        <p:spPr>
          <a:xfrm>
            <a:off x="5083012" y="1572233"/>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22" name="Afgeronde rechthoek 21"/>
          <p:cNvSpPr/>
          <p:nvPr/>
        </p:nvSpPr>
        <p:spPr>
          <a:xfrm>
            <a:off x="6046295" y="1572232"/>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23" name="Afgeronde rechthoek 22"/>
          <p:cNvSpPr/>
          <p:nvPr/>
        </p:nvSpPr>
        <p:spPr>
          <a:xfrm>
            <a:off x="7169783" y="1570827"/>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I</a:t>
            </a:r>
            <a:endParaRPr lang="nl-BE" sz="2400" dirty="0">
              <a:latin typeface="Tekton Pro" panose="020F0603020208020904" pitchFamily="34" charset="0"/>
            </a:endParaRPr>
          </a:p>
        </p:txBody>
      </p:sp>
      <p:sp>
        <p:nvSpPr>
          <p:cNvPr id="15" name="Tekstvak 14"/>
          <p:cNvSpPr txBox="1"/>
          <p:nvPr/>
        </p:nvSpPr>
        <p:spPr>
          <a:xfrm>
            <a:off x="4158092" y="1638722"/>
            <a:ext cx="649537" cy="707886"/>
          </a:xfrm>
          <a:prstGeom prst="rect">
            <a:avLst/>
          </a:prstGeom>
          <a:noFill/>
        </p:spPr>
        <p:txBody>
          <a:bodyPr wrap="none" rtlCol="0">
            <a:spAutoFit/>
          </a:bodyPr>
          <a:lstStyle/>
          <a:p>
            <a:r>
              <a:rPr lang="nl-BE" sz="4000" dirty="0" smtClean="0"/>
              <a:t>of</a:t>
            </a:r>
            <a:endParaRPr lang="nl-BE" sz="4000" dirty="0"/>
          </a:p>
        </p:txBody>
      </p:sp>
      <p:pic>
        <p:nvPicPr>
          <p:cNvPr id="1028" name="Picture 4" descr="Bestand:Mozilla Firefox 3.5 logo 256.png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3247" y="2470815"/>
            <a:ext cx="970703" cy="970703"/>
          </a:xfrm>
          <a:prstGeom prst="rect">
            <a:avLst/>
          </a:prstGeom>
          <a:noFill/>
          <a:extLst>
            <a:ext uri="{909E8E84-426E-40DD-AFC4-6F175D3DCCD1}">
              <a14:hiddenFill xmlns:a14="http://schemas.microsoft.com/office/drawing/2010/main">
                <a:solidFill>
                  <a:srgbClr val="FFFFFF"/>
                </a:solidFill>
              </a14:hiddenFill>
            </a:ext>
          </a:extLst>
        </p:spPr>
      </p:pic>
      <p:sp>
        <p:nvSpPr>
          <p:cNvPr id="29" name="Afgeronde rechthoek 28"/>
          <p:cNvSpPr/>
          <p:nvPr/>
        </p:nvSpPr>
        <p:spPr>
          <a:xfrm>
            <a:off x="3093186" y="2582597"/>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30" name="Afgeronde rechthoek 29"/>
          <p:cNvSpPr/>
          <p:nvPr/>
        </p:nvSpPr>
        <p:spPr>
          <a:xfrm>
            <a:off x="4056469" y="2582596"/>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31" name="Afgeronde rechthoek 30"/>
          <p:cNvSpPr/>
          <p:nvPr/>
        </p:nvSpPr>
        <p:spPr>
          <a:xfrm>
            <a:off x="5179957" y="2581191"/>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Tekton Pro" panose="020F0603020208020904" pitchFamily="34" charset="0"/>
              </a:rPr>
              <a:t>M</a:t>
            </a:r>
          </a:p>
        </p:txBody>
      </p:sp>
      <p:pic>
        <p:nvPicPr>
          <p:cNvPr id="1030" name="Picture 6" descr="Microsoft Edge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7714" y="3550912"/>
            <a:ext cx="883065" cy="883065"/>
          </a:xfrm>
          <a:prstGeom prst="rect">
            <a:avLst/>
          </a:prstGeom>
          <a:noFill/>
          <a:extLst>
            <a:ext uri="{909E8E84-426E-40DD-AFC4-6F175D3DCCD1}">
              <a14:hiddenFill xmlns:a14="http://schemas.microsoft.com/office/drawing/2010/main">
                <a:solidFill>
                  <a:srgbClr val="FFFFFF"/>
                </a:solidFill>
              </a14:hiddenFill>
            </a:ext>
          </a:extLst>
        </p:spPr>
      </p:pic>
      <p:sp>
        <p:nvSpPr>
          <p:cNvPr id="33" name="Afgeronde rechthoek 32"/>
          <p:cNvSpPr/>
          <p:nvPr/>
        </p:nvSpPr>
        <p:spPr>
          <a:xfrm>
            <a:off x="3085381" y="3592961"/>
            <a:ext cx="86633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F12</a:t>
            </a:r>
            <a:endParaRPr lang="nl-BE" sz="2400" dirty="0">
              <a:latin typeface="Tekton Pro" panose="020F0603020208020904" pitchFamily="34" charset="0"/>
            </a:endParaRPr>
          </a:p>
        </p:txBody>
      </p:sp>
      <p:pic>
        <p:nvPicPr>
          <p:cNvPr id="1034" name="Picture 10" descr="File:Opera 2015 icon.svg - Wikimedia Comm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3247" y="4543371"/>
            <a:ext cx="907532" cy="907532"/>
          </a:xfrm>
          <a:prstGeom prst="rect">
            <a:avLst/>
          </a:prstGeom>
          <a:noFill/>
          <a:extLst>
            <a:ext uri="{909E8E84-426E-40DD-AFC4-6F175D3DCCD1}">
              <a14:hiddenFill xmlns:a14="http://schemas.microsoft.com/office/drawing/2010/main">
                <a:solidFill>
                  <a:srgbClr val="FFFFFF"/>
                </a:solidFill>
              </a14:hiddenFill>
            </a:ext>
          </a:extLst>
        </p:spPr>
      </p:pic>
      <p:sp>
        <p:nvSpPr>
          <p:cNvPr id="34" name="Afgeronde rechthoek 33"/>
          <p:cNvSpPr/>
          <p:nvPr/>
        </p:nvSpPr>
        <p:spPr>
          <a:xfrm>
            <a:off x="3073058" y="4601918"/>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35" name="Afgeronde rechthoek 34"/>
          <p:cNvSpPr/>
          <p:nvPr/>
        </p:nvSpPr>
        <p:spPr>
          <a:xfrm>
            <a:off x="4036341" y="4601917"/>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36" name="Afgeronde rechthoek 35"/>
          <p:cNvSpPr/>
          <p:nvPr/>
        </p:nvSpPr>
        <p:spPr>
          <a:xfrm>
            <a:off x="5159829" y="4600512"/>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Tekton Pro" panose="020F0603020208020904" pitchFamily="34" charset="0"/>
              </a:rPr>
              <a:t>J</a:t>
            </a:r>
          </a:p>
        </p:txBody>
      </p:sp>
      <p:pic>
        <p:nvPicPr>
          <p:cNvPr id="1036" name="Picture 12" descr="Safari (webbrowser)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00860" y="5576038"/>
            <a:ext cx="1006494" cy="1002300"/>
          </a:xfrm>
          <a:prstGeom prst="rect">
            <a:avLst/>
          </a:prstGeom>
          <a:noFill/>
          <a:extLst>
            <a:ext uri="{909E8E84-426E-40DD-AFC4-6F175D3DCCD1}">
              <a14:hiddenFill xmlns:a14="http://schemas.microsoft.com/office/drawing/2010/main">
                <a:solidFill>
                  <a:srgbClr val="FFFFFF"/>
                </a:solidFill>
              </a14:hiddenFill>
            </a:ext>
          </a:extLst>
        </p:spPr>
      </p:pic>
      <p:sp>
        <p:nvSpPr>
          <p:cNvPr id="38" name="Afgeronde rechthoek 37"/>
          <p:cNvSpPr/>
          <p:nvPr/>
        </p:nvSpPr>
        <p:spPr>
          <a:xfrm>
            <a:off x="3085381" y="5669279"/>
            <a:ext cx="124507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Control</a:t>
            </a:r>
            <a:endParaRPr lang="nl-BE" sz="2400" dirty="0">
              <a:latin typeface="Tekton Pro" panose="020F0603020208020904" pitchFamily="34" charset="0"/>
            </a:endParaRPr>
          </a:p>
        </p:txBody>
      </p:sp>
      <p:sp>
        <p:nvSpPr>
          <p:cNvPr id="41" name="Afgeronde rechthoek 40"/>
          <p:cNvSpPr/>
          <p:nvPr/>
        </p:nvSpPr>
        <p:spPr>
          <a:xfrm>
            <a:off x="4414672" y="5669279"/>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dirty="0">
              <a:latin typeface="Tekton Pro" panose="020F0603020208020904" pitchFamily="34" charset="0"/>
            </a:endParaRPr>
          </a:p>
        </p:txBody>
      </p:sp>
      <p:pic>
        <p:nvPicPr>
          <p:cNvPr id="1040" name="Picture 16" descr="Command Icon #144999 - Free Icons Library"/>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774205" y="5854478"/>
            <a:ext cx="328935" cy="328935"/>
          </a:xfrm>
          <a:prstGeom prst="rect">
            <a:avLst/>
          </a:prstGeom>
          <a:noFill/>
          <a:extLst>
            <a:ext uri="{909E8E84-426E-40DD-AFC4-6F175D3DCCD1}">
              <a14:hiddenFill xmlns:a14="http://schemas.microsoft.com/office/drawing/2010/main">
                <a:solidFill>
                  <a:srgbClr val="FFFFFF"/>
                </a:solidFill>
              </a14:hiddenFill>
            </a:ext>
          </a:extLst>
        </p:spPr>
      </p:pic>
      <p:sp>
        <p:nvSpPr>
          <p:cNvPr id="42" name="Afgeronde rechthoek 41"/>
          <p:cNvSpPr/>
          <p:nvPr/>
        </p:nvSpPr>
        <p:spPr>
          <a:xfrm>
            <a:off x="5545555" y="5681313"/>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R</a:t>
            </a:r>
            <a:endParaRPr lang="nl-BE" sz="2400" dirty="0">
              <a:latin typeface="Tekton Pro" panose="020F0603020208020904" pitchFamily="34" charset="0"/>
            </a:endParaRPr>
          </a:p>
        </p:txBody>
      </p:sp>
    </p:spTree>
    <p:extLst>
      <p:ext uri="{BB962C8B-B14F-4D97-AF65-F5344CB8AC3E}">
        <p14:creationId xmlns:p14="http://schemas.microsoft.com/office/powerpoint/2010/main" val="4172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1519224671"/>
              </p:ext>
            </p:extLst>
          </p:nvPr>
        </p:nvGraphicFramePr>
        <p:xfrm>
          <a:off x="1463039" y="1509629"/>
          <a:ext cx="10578707" cy="35661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3285205">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78</a:t>
                      </a:r>
                    </a:p>
                    <a:p>
                      <a:pPr algn="r">
                        <a:lnSpc>
                          <a:spcPct val="100000"/>
                        </a:lnSpc>
                        <a:spcAft>
                          <a:spcPts val="0"/>
                        </a:spcAft>
                      </a:pPr>
                      <a:r>
                        <a:rPr lang="nl-BE" sz="1800" b="0" dirty="0" smtClean="0">
                          <a:effectLst/>
                          <a:latin typeface="+mn-lt"/>
                          <a:ea typeface="+mn-ea"/>
                          <a:cs typeface="+mn-cs"/>
                        </a:rPr>
                        <a:t>79</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80</a:t>
                      </a:r>
                    </a:p>
                    <a:p>
                      <a:pPr algn="r">
                        <a:lnSpc>
                          <a:spcPct val="100000"/>
                        </a:lnSpc>
                        <a:spcAft>
                          <a:spcPts val="0"/>
                        </a:spcAft>
                      </a:pPr>
                      <a:r>
                        <a:rPr lang="nl-BE" sz="1800" b="0" dirty="0" smtClean="0">
                          <a:effectLst/>
                          <a:latin typeface="+mn-lt"/>
                          <a:ea typeface="+mn-ea"/>
                          <a:cs typeface="+mn-cs"/>
                        </a:rPr>
                        <a:t>81</a:t>
                      </a:r>
                    </a:p>
                    <a:p>
                      <a:pPr algn="r">
                        <a:lnSpc>
                          <a:spcPct val="100000"/>
                        </a:lnSpc>
                        <a:spcAft>
                          <a:spcPts val="0"/>
                        </a:spcAft>
                      </a:pPr>
                      <a:r>
                        <a:rPr lang="nl-BE" sz="1800" b="0" dirty="0" smtClean="0">
                          <a:effectLst/>
                          <a:latin typeface="+mn-lt"/>
                          <a:ea typeface="+mn-ea"/>
                          <a:cs typeface="+mn-cs"/>
                        </a:rPr>
                        <a:t>82</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83</a:t>
                      </a:r>
                    </a:p>
                    <a:p>
                      <a:pPr algn="r">
                        <a:lnSpc>
                          <a:spcPct val="100000"/>
                        </a:lnSpc>
                        <a:spcAft>
                          <a:spcPts val="0"/>
                        </a:spcAft>
                      </a:pPr>
                      <a:r>
                        <a:rPr lang="nl-BE" sz="1800" b="0" dirty="0" smtClean="0">
                          <a:effectLst/>
                          <a:latin typeface="+mn-lt"/>
                          <a:ea typeface="+mn-ea"/>
                          <a:cs typeface="+mn-cs"/>
                        </a:rPr>
                        <a:t>84</a:t>
                      </a:r>
                    </a:p>
                    <a:p>
                      <a:pPr algn="r">
                        <a:lnSpc>
                          <a:spcPct val="100000"/>
                        </a:lnSpc>
                        <a:spcAft>
                          <a:spcPts val="0"/>
                        </a:spcAft>
                      </a:pPr>
                      <a:r>
                        <a:rPr lang="nl-BE" sz="1800" b="0" dirty="0" smtClean="0">
                          <a:effectLst/>
                          <a:latin typeface="+mn-lt"/>
                          <a:ea typeface="+mn-ea"/>
                          <a:cs typeface="+mn-cs"/>
                        </a:rPr>
                        <a:t>85</a:t>
                      </a:r>
                    </a:p>
                    <a:p>
                      <a:pPr algn="r">
                        <a:lnSpc>
                          <a:spcPct val="100000"/>
                        </a:lnSpc>
                        <a:spcAft>
                          <a:spcPts val="0"/>
                        </a:spcAft>
                      </a:pPr>
                      <a:r>
                        <a:rPr lang="nl-BE" sz="1800" b="0" dirty="0" smtClean="0">
                          <a:effectLst/>
                          <a:latin typeface="+mn-lt"/>
                          <a:ea typeface="+mn-ea"/>
                          <a:cs typeface="+mn-cs"/>
                        </a:rPr>
                        <a:t>86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class="sluiten"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dismiss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"&gt;Sluiten 				&lt;/button&gt;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1150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569660"/>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Bekijk </a:t>
            </a:r>
            <a:r>
              <a:rPr lang="nl-BE" sz="2400" dirty="0">
                <a:latin typeface="+mj-lt"/>
                <a:cs typeface="Code New Roman" panose="020B0609020204030204" pitchFamily="49" charset="0"/>
              </a:rPr>
              <a:t>het resultaat in een browser. Er is nog verbetering mogelijk: het modaal dialoogvenster verschijnt en verdwijnt erg plots en de afbeelding is groter dan het venster. We kunnen dit oplossen door enkele Bootstrap-klassen toe te </a:t>
            </a:r>
            <a:r>
              <a:rPr lang="nl-BE" sz="2400" dirty="0" smtClean="0">
                <a:latin typeface="+mj-lt"/>
                <a:cs typeface="Code New Roman" panose="020B0609020204030204" pitchFamily="49" charset="0"/>
              </a:rPr>
              <a:t>voegen </a:t>
            </a:r>
            <a:r>
              <a:rPr lang="nl-BE" sz="2400" dirty="0">
                <a:latin typeface="+mj-lt"/>
                <a:cs typeface="Code New Roman" panose="020B0609020204030204" pitchFamily="49" charset="0"/>
              </a:rPr>
              <a:t>aan de code</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643314414"/>
              </p:ext>
            </p:extLst>
          </p:nvPr>
        </p:nvGraphicFramePr>
        <p:xfrm>
          <a:off x="1463039" y="3436401"/>
          <a:ext cx="10578707" cy="2468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fade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="fotoshow"&gt;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modal-dialog</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36047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569660"/>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De foto past nu wel in het dialoogvenster, maar dat valt nogal klein uit. Zoek uit hoe je met gebruik van een Bootstrap-klasse het venster groter kunt </a:t>
            </a:r>
            <a:r>
              <a:rPr lang="nl-BE" sz="2400" dirty="0" smtClean="0">
                <a:latin typeface="+mj-lt"/>
                <a:cs typeface="Code New Roman" panose="020B0609020204030204" pitchFamily="49" charset="0"/>
              </a:rPr>
              <a:t>maken</a:t>
            </a:r>
            <a:r>
              <a:rPr lang="nl-BE" sz="2400" dirty="0">
                <a:latin typeface="+mj-lt"/>
                <a:cs typeface="Code New Roman" panose="020B0609020204030204" pitchFamily="49" charset="0"/>
              </a:rPr>
              <a:t>, maar wel zo dat het op een kleiner scherm automatisch kleiner wordt weergegeven.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409287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Rechte verbindingslijn 56"/>
          <p:cNvCxnSpPr/>
          <p:nvPr/>
        </p:nvCxnSpPr>
        <p:spPr>
          <a:xfrm flipV="1">
            <a:off x="4237868" y="3234349"/>
            <a:ext cx="3349045" cy="319011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6" name="Rechte verbindingslijn 55"/>
          <p:cNvCxnSpPr/>
          <p:nvPr/>
        </p:nvCxnSpPr>
        <p:spPr>
          <a:xfrm flipV="1">
            <a:off x="4251984" y="2687739"/>
            <a:ext cx="3349045" cy="319011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5" name="Rechte verbindingslijn 54"/>
          <p:cNvCxnSpPr/>
          <p:nvPr/>
        </p:nvCxnSpPr>
        <p:spPr>
          <a:xfrm flipV="1">
            <a:off x="4266102" y="2183722"/>
            <a:ext cx="3349045" cy="319011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3" name="Rechte verbindingslijn 52"/>
          <p:cNvCxnSpPr/>
          <p:nvPr/>
        </p:nvCxnSpPr>
        <p:spPr>
          <a:xfrm flipV="1">
            <a:off x="4264988" y="1639173"/>
            <a:ext cx="3349045" cy="319011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51" name="Rechte verbindingslijn 50"/>
          <p:cNvCxnSpPr/>
          <p:nvPr/>
        </p:nvCxnSpPr>
        <p:spPr>
          <a:xfrm>
            <a:off x="4238982" y="4302366"/>
            <a:ext cx="3375051" cy="2122096"/>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48" name="Rechte verbindingslijn 47"/>
          <p:cNvCxnSpPr>
            <a:endCxn id="37" idx="1"/>
          </p:cNvCxnSpPr>
          <p:nvPr/>
        </p:nvCxnSpPr>
        <p:spPr>
          <a:xfrm>
            <a:off x="4231193" y="3761654"/>
            <a:ext cx="3269857" cy="59683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46" name="Rechte verbindingslijn 45"/>
          <p:cNvCxnSpPr/>
          <p:nvPr/>
        </p:nvCxnSpPr>
        <p:spPr>
          <a:xfrm>
            <a:off x="4231193" y="3250979"/>
            <a:ext cx="3382840" cy="1709210"/>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44" name="Rechte verbindingslijn 43"/>
          <p:cNvCxnSpPr/>
          <p:nvPr/>
        </p:nvCxnSpPr>
        <p:spPr>
          <a:xfrm>
            <a:off x="4278576" y="2771607"/>
            <a:ext cx="3373054" cy="3263432"/>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42" name="Rechte verbindingslijn 41"/>
          <p:cNvCxnSpPr/>
          <p:nvPr/>
        </p:nvCxnSpPr>
        <p:spPr>
          <a:xfrm>
            <a:off x="4244197" y="2253183"/>
            <a:ext cx="3369836" cy="320733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3" name="Rechte verbindingslijn 2"/>
          <p:cNvCxnSpPr/>
          <p:nvPr/>
        </p:nvCxnSpPr>
        <p:spPr>
          <a:xfrm>
            <a:off x="4183811" y="1642278"/>
            <a:ext cx="3467819" cy="2236124"/>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20" name="Rechthoek 19"/>
          <p:cNvSpPr/>
          <p:nvPr/>
        </p:nvSpPr>
        <p:spPr>
          <a:xfrm>
            <a:off x="1528354" y="147816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btm-danger</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1" name="Rechthoek 20"/>
          <p:cNvSpPr/>
          <p:nvPr/>
        </p:nvSpPr>
        <p:spPr>
          <a:xfrm>
            <a:off x="1528354" y="1997624"/>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btm-dark</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2" name="Rechthoek 21"/>
          <p:cNvSpPr/>
          <p:nvPr/>
        </p:nvSpPr>
        <p:spPr>
          <a:xfrm>
            <a:off x="1528354" y="2517088"/>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-info</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5" name="Rechthoek 24"/>
          <p:cNvSpPr/>
          <p:nvPr/>
        </p:nvSpPr>
        <p:spPr>
          <a:xfrm>
            <a:off x="1528354" y="3036552"/>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-light</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6" name="Rechthoek 25"/>
          <p:cNvSpPr/>
          <p:nvPr/>
        </p:nvSpPr>
        <p:spPr>
          <a:xfrm>
            <a:off x="1528354" y="3556016"/>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-link</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7" name="Rechthoek 26"/>
          <p:cNvSpPr/>
          <p:nvPr/>
        </p:nvSpPr>
        <p:spPr>
          <a:xfrm>
            <a:off x="1528354" y="407548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outline</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-info</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8" name="Rechthoek 27"/>
          <p:cNvSpPr/>
          <p:nvPr/>
        </p:nvSpPr>
        <p:spPr>
          <a:xfrm>
            <a:off x="1528354" y="4583666"/>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btm-primary</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9" name="Rechthoek 28"/>
          <p:cNvSpPr/>
          <p:nvPr/>
        </p:nvSpPr>
        <p:spPr>
          <a:xfrm>
            <a:off x="1528354" y="510313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btm-secondary</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30" name="Rechthoek 29"/>
          <p:cNvSpPr/>
          <p:nvPr/>
        </p:nvSpPr>
        <p:spPr>
          <a:xfrm>
            <a:off x="1528354" y="5622594"/>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btm-success</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31" name="Rechthoek 30"/>
          <p:cNvSpPr/>
          <p:nvPr/>
        </p:nvSpPr>
        <p:spPr>
          <a:xfrm>
            <a:off x="1528354" y="6142058"/>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btm-warning</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32" name="Afbeelding 31"/>
          <p:cNvPicPr/>
          <p:nvPr/>
        </p:nvPicPr>
        <p:blipFill rotWithShape="1">
          <a:blip r:embed="rId5">
            <a:extLst>
              <a:ext uri="{28A0092B-C50C-407E-A947-70E740481C1C}">
                <a14:useLocalDpi xmlns:a14="http://schemas.microsoft.com/office/drawing/2010/main" val="0"/>
              </a:ext>
            </a:extLst>
          </a:blip>
          <a:srcRect l="24099" t="50940" r="26694" b="38222"/>
          <a:stretch/>
        </p:blipFill>
        <p:spPr bwMode="auto">
          <a:xfrm>
            <a:off x="7485473" y="1474765"/>
            <a:ext cx="4548483" cy="463110"/>
          </a:xfrm>
          <a:prstGeom prst="rect">
            <a:avLst/>
          </a:prstGeom>
          <a:ln>
            <a:noFill/>
          </a:ln>
          <a:extLst>
            <a:ext uri="{53640926-AAD7-44D8-BBD7-CCE9431645EC}">
              <a14:shadowObscured xmlns:a14="http://schemas.microsoft.com/office/drawing/2010/main"/>
            </a:ext>
          </a:extLst>
        </p:spPr>
      </p:pic>
      <p:pic>
        <p:nvPicPr>
          <p:cNvPr id="33" name="Afbeelding 32"/>
          <p:cNvPicPr/>
          <p:nvPr/>
        </p:nvPicPr>
        <p:blipFill rotWithShape="1">
          <a:blip r:embed="rId6">
            <a:extLst>
              <a:ext uri="{28A0092B-C50C-407E-A947-70E740481C1C}">
                <a14:useLocalDpi xmlns:a14="http://schemas.microsoft.com/office/drawing/2010/main" val="0"/>
              </a:ext>
            </a:extLst>
          </a:blip>
          <a:srcRect l="24266" t="50940" r="26526" b="38222"/>
          <a:stretch/>
        </p:blipFill>
        <p:spPr bwMode="auto">
          <a:xfrm>
            <a:off x="7493262" y="1993189"/>
            <a:ext cx="4548483" cy="463110"/>
          </a:xfrm>
          <a:prstGeom prst="rect">
            <a:avLst/>
          </a:prstGeom>
          <a:ln>
            <a:noFill/>
          </a:ln>
          <a:extLst>
            <a:ext uri="{53640926-AAD7-44D8-BBD7-CCE9431645EC}">
              <a14:shadowObscured xmlns:a14="http://schemas.microsoft.com/office/drawing/2010/main"/>
            </a:ext>
          </a:extLst>
        </p:spPr>
      </p:pic>
      <p:pic>
        <p:nvPicPr>
          <p:cNvPr id="34" name="Afbeelding 33"/>
          <p:cNvPicPr/>
          <p:nvPr/>
        </p:nvPicPr>
        <p:blipFill rotWithShape="1">
          <a:blip r:embed="rId7">
            <a:extLst>
              <a:ext uri="{28A0092B-C50C-407E-A947-70E740481C1C}">
                <a14:useLocalDpi xmlns:a14="http://schemas.microsoft.com/office/drawing/2010/main" val="0"/>
              </a:ext>
            </a:extLst>
          </a:blip>
          <a:srcRect l="24267" t="50940" r="26694" b="38222"/>
          <a:stretch/>
        </p:blipFill>
        <p:spPr bwMode="auto">
          <a:xfrm>
            <a:off x="7493262" y="2508298"/>
            <a:ext cx="4532906" cy="463110"/>
          </a:xfrm>
          <a:prstGeom prst="rect">
            <a:avLst/>
          </a:prstGeom>
          <a:ln>
            <a:noFill/>
          </a:ln>
          <a:extLst>
            <a:ext uri="{53640926-AAD7-44D8-BBD7-CCE9431645EC}">
              <a14:shadowObscured xmlns:a14="http://schemas.microsoft.com/office/drawing/2010/main"/>
            </a:ext>
          </a:extLst>
        </p:spPr>
      </p:pic>
      <p:pic>
        <p:nvPicPr>
          <p:cNvPr id="35" name="Afbeelding 34"/>
          <p:cNvPicPr/>
          <p:nvPr/>
        </p:nvPicPr>
        <p:blipFill rotWithShape="1">
          <a:blip r:embed="rId8">
            <a:extLst>
              <a:ext uri="{28A0092B-C50C-407E-A947-70E740481C1C}">
                <a14:useLocalDpi xmlns:a14="http://schemas.microsoft.com/office/drawing/2010/main" val="0"/>
              </a:ext>
            </a:extLst>
          </a:blip>
          <a:srcRect l="24267" t="50578" r="26694" b="37861"/>
          <a:stretch/>
        </p:blipFill>
        <p:spPr bwMode="auto">
          <a:xfrm>
            <a:off x="7493262" y="3020181"/>
            <a:ext cx="4532906" cy="493985"/>
          </a:xfrm>
          <a:prstGeom prst="rect">
            <a:avLst/>
          </a:prstGeom>
          <a:ln>
            <a:noFill/>
          </a:ln>
          <a:extLst>
            <a:ext uri="{53640926-AAD7-44D8-BBD7-CCE9431645EC}">
              <a14:shadowObscured xmlns:a14="http://schemas.microsoft.com/office/drawing/2010/main"/>
            </a:ext>
          </a:extLst>
        </p:spPr>
      </p:pic>
      <p:pic>
        <p:nvPicPr>
          <p:cNvPr id="36" name="Afbeelding 35"/>
          <p:cNvPicPr/>
          <p:nvPr/>
        </p:nvPicPr>
        <p:blipFill rotWithShape="1">
          <a:blip r:embed="rId9">
            <a:extLst>
              <a:ext uri="{28A0092B-C50C-407E-A947-70E740481C1C}">
                <a14:useLocalDpi xmlns:a14="http://schemas.microsoft.com/office/drawing/2010/main" val="0"/>
              </a:ext>
            </a:extLst>
          </a:blip>
          <a:srcRect l="24267" t="50578" r="26694" b="37861"/>
          <a:stretch/>
        </p:blipFill>
        <p:spPr bwMode="auto">
          <a:xfrm>
            <a:off x="7493262" y="3560893"/>
            <a:ext cx="4532906" cy="493985"/>
          </a:xfrm>
          <a:prstGeom prst="rect">
            <a:avLst/>
          </a:prstGeom>
          <a:ln>
            <a:noFill/>
          </a:ln>
          <a:extLst>
            <a:ext uri="{53640926-AAD7-44D8-BBD7-CCE9431645EC}">
              <a14:shadowObscured xmlns:a14="http://schemas.microsoft.com/office/drawing/2010/main"/>
            </a:ext>
          </a:extLst>
        </p:spPr>
      </p:pic>
      <p:pic>
        <p:nvPicPr>
          <p:cNvPr id="37" name="Afbeelding 36"/>
          <p:cNvPicPr/>
          <p:nvPr/>
        </p:nvPicPr>
        <p:blipFill rotWithShape="1">
          <a:blip r:embed="rId10">
            <a:extLst>
              <a:ext uri="{28A0092B-C50C-407E-A947-70E740481C1C}">
                <a14:useLocalDpi xmlns:a14="http://schemas.microsoft.com/office/drawing/2010/main" val="0"/>
              </a:ext>
            </a:extLst>
          </a:blip>
          <a:srcRect l="24436" t="50940" r="26525" b="37861"/>
          <a:stretch/>
        </p:blipFill>
        <p:spPr bwMode="auto">
          <a:xfrm>
            <a:off x="7501050" y="4119210"/>
            <a:ext cx="4532906" cy="478547"/>
          </a:xfrm>
          <a:prstGeom prst="rect">
            <a:avLst/>
          </a:prstGeom>
          <a:ln>
            <a:noFill/>
          </a:ln>
          <a:extLst>
            <a:ext uri="{53640926-AAD7-44D8-BBD7-CCE9431645EC}">
              <a14:shadowObscured xmlns:a14="http://schemas.microsoft.com/office/drawing/2010/main"/>
            </a:ext>
          </a:extLst>
        </p:spPr>
      </p:pic>
      <p:pic>
        <p:nvPicPr>
          <p:cNvPr id="38" name="Afbeelding 37"/>
          <p:cNvPicPr/>
          <p:nvPr/>
        </p:nvPicPr>
        <p:blipFill rotWithShape="1">
          <a:blip r:embed="rId11">
            <a:extLst>
              <a:ext uri="{28A0092B-C50C-407E-A947-70E740481C1C}">
                <a14:useLocalDpi xmlns:a14="http://schemas.microsoft.com/office/drawing/2010/main" val="0"/>
              </a:ext>
            </a:extLst>
          </a:blip>
          <a:srcRect l="12223" t="43066" r="15876" b="43209"/>
          <a:stretch/>
        </p:blipFill>
        <p:spPr bwMode="auto">
          <a:xfrm>
            <a:off x="7508839" y="4654227"/>
            <a:ext cx="4532906" cy="456936"/>
          </a:xfrm>
          <a:prstGeom prst="rect">
            <a:avLst/>
          </a:prstGeom>
          <a:ln>
            <a:noFill/>
          </a:ln>
          <a:extLst>
            <a:ext uri="{53640926-AAD7-44D8-BBD7-CCE9431645EC}">
              <a14:shadowObscured xmlns:a14="http://schemas.microsoft.com/office/drawing/2010/main"/>
            </a:ext>
          </a:extLst>
        </p:spPr>
      </p:pic>
      <p:pic>
        <p:nvPicPr>
          <p:cNvPr id="39" name="Afbeelding 38"/>
          <p:cNvPicPr/>
          <p:nvPr/>
        </p:nvPicPr>
        <p:blipFill rotWithShape="1">
          <a:blip r:embed="rId12">
            <a:extLst>
              <a:ext uri="{28A0092B-C50C-407E-A947-70E740481C1C}">
                <a14:useLocalDpi xmlns:a14="http://schemas.microsoft.com/office/drawing/2010/main" val="0"/>
              </a:ext>
            </a:extLst>
          </a:blip>
          <a:srcRect l="12817" t="43823" r="16172" b="43219"/>
          <a:stretch/>
        </p:blipFill>
        <p:spPr bwMode="auto">
          <a:xfrm>
            <a:off x="7501050" y="5177077"/>
            <a:ext cx="4532906" cy="437382"/>
          </a:xfrm>
          <a:prstGeom prst="rect">
            <a:avLst/>
          </a:prstGeom>
          <a:ln>
            <a:noFill/>
          </a:ln>
          <a:extLst>
            <a:ext uri="{53640926-AAD7-44D8-BBD7-CCE9431645EC}">
              <a14:shadowObscured xmlns:a14="http://schemas.microsoft.com/office/drawing/2010/main"/>
            </a:ext>
          </a:extLst>
        </p:spPr>
      </p:pic>
      <p:pic>
        <p:nvPicPr>
          <p:cNvPr id="40" name="Afbeelding 39"/>
          <p:cNvPicPr/>
          <p:nvPr/>
        </p:nvPicPr>
        <p:blipFill rotWithShape="1">
          <a:blip r:embed="rId13">
            <a:extLst>
              <a:ext uri="{28A0092B-C50C-407E-A947-70E740481C1C}">
                <a14:useLocalDpi xmlns:a14="http://schemas.microsoft.com/office/drawing/2010/main" val="0"/>
              </a:ext>
            </a:extLst>
          </a:blip>
          <a:srcRect l="12817" t="44205" r="16354" b="42833"/>
          <a:stretch/>
        </p:blipFill>
        <p:spPr bwMode="auto">
          <a:xfrm>
            <a:off x="7501050" y="5657599"/>
            <a:ext cx="4532906" cy="438411"/>
          </a:xfrm>
          <a:prstGeom prst="rect">
            <a:avLst/>
          </a:prstGeom>
          <a:ln>
            <a:noFill/>
          </a:ln>
          <a:extLst>
            <a:ext uri="{53640926-AAD7-44D8-BBD7-CCE9431645EC}">
              <a14:shadowObscured xmlns:a14="http://schemas.microsoft.com/office/drawing/2010/main"/>
            </a:ext>
          </a:extLst>
        </p:spPr>
      </p:pic>
      <p:pic>
        <p:nvPicPr>
          <p:cNvPr id="41" name="Afbeelding 40"/>
          <p:cNvPicPr/>
          <p:nvPr/>
        </p:nvPicPr>
        <p:blipFill rotWithShape="1">
          <a:blip r:embed="rId14">
            <a:extLst>
              <a:ext uri="{28A0092B-C50C-407E-A947-70E740481C1C}">
                <a14:useLocalDpi xmlns:a14="http://schemas.microsoft.com/office/drawing/2010/main" val="0"/>
              </a:ext>
            </a:extLst>
          </a:blip>
          <a:srcRect l="12817" t="43823" r="16376" b="42838"/>
          <a:stretch/>
        </p:blipFill>
        <p:spPr bwMode="auto">
          <a:xfrm>
            <a:off x="7501050" y="6131939"/>
            <a:ext cx="4532906" cy="451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232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500"/>
                                        <p:tgtEl>
                                          <p:spTgt spid="4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fade">
                                      <p:cBhvr>
                                        <p:cTn id="5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200329"/>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Maak </a:t>
            </a:r>
            <a:r>
              <a:rPr lang="nl-BE" sz="2400" dirty="0">
                <a:latin typeface="+mj-lt"/>
                <a:cs typeface="Code New Roman" panose="020B0609020204030204" pitchFamily="49" charset="0"/>
              </a:rPr>
              <a:t>de knop om het modaal dialoogvenster te openen op dezelfde manier op als de knop om het venster te sluiten. Zorg er wel voor dat de knop breed </a:t>
            </a:r>
            <a:r>
              <a:rPr lang="nl-BE" sz="2400" dirty="0" smtClean="0">
                <a:latin typeface="+mj-lt"/>
                <a:cs typeface="Code New Roman" panose="020B0609020204030204" pitchFamily="49" charset="0"/>
              </a:rPr>
              <a:t>genoeg </a:t>
            </a:r>
            <a:r>
              <a:rPr lang="nl-BE" sz="2400" dirty="0">
                <a:latin typeface="+mj-lt"/>
                <a:cs typeface="Code New Roman" panose="020B0609020204030204" pitchFamily="49" charset="0"/>
              </a:rPr>
              <a:t>is, zodat de tekst er netjes in past.</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20" name="Afbeelding 19"/>
          <p:cNvPicPr/>
          <p:nvPr/>
        </p:nvPicPr>
        <p:blipFill rotWithShape="1">
          <a:blip r:embed="rId5" cstate="print">
            <a:extLst>
              <a:ext uri="{28A0092B-C50C-407E-A947-70E740481C1C}">
                <a14:useLocalDpi xmlns:a14="http://schemas.microsoft.com/office/drawing/2010/main" val="0"/>
              </a:ext>
            </a:extLst>
          </a:blip>
          <a:srcRect l="7869" t="59582" r="8737" b="29077"/>
          <a:stretch/>
        </p:blipFill>
        <p:spPr bwMode="auto">
          <a:xfrm>
            <a:off x="2062066" y="3929798"/>
            <a:ext cx="8780106" cy="735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97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83099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Vervang de afbeelding in </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-body</a:t>
            </a:r>
            <a:r>
              <a:rPr lang="nl-BE" sz="2400" dirty="0">
                <a:latin typeface="+mj-lt"/>
                <a:cs typeface="Code New Roman" panose="020B0609020204030204" pitchFamily="49" charset="0"/>
              </a:rPr>
              <a:t> door de volgende code voor het </a:t>
            </a:r>
            <a:r>
              <a:rPr lang="nl-BE" sz="2400" dirty="0" smtClean="0">
                <a:latin typeface="+mj-lt"/>
                <a:cs typeface="Code New Roman" panose="020B0609020204030204" pitchFamily="49" charset="0"/>
              </a:rPr>
              <a:t>weergeven </a:t>
            </a:r>
            <a:r>
              <a:rPr lang="nl-BE" sz="2400" dirty="0">
                <a:latin typeface="+mj-lt"/>
                <a:cs typeface="Code New Roman" panose="020B0609020204030204" pitchFamily="49" charset="0"/>
              </a:rPr>
              <a:t>van een carrousel. Vul de code zelf aan voor alle 10 </a:t>
            </a:r>
            <a:r>
              <a:rPr lang="nl-BE" sz="2400" dirty="0" smtClean="0">
                <a:latin typeface="+mj-lt"/>
                <a:cs typeface="Code New Roman" panose="020B0609020204030204" pitchFamily="49" charset="0"/>
              </a:rPr>
              <a:t>foto’s.</a:t>
            </a: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5756320"/>
              </p:ext>
            </p:extLst>
          </p:nvPr>
        </p:nvGraphicFramePr>
        <p:xfrm>
          <a:off x="1412868" y="2564612"/>
          <a:ext cx="10578707" cy="4145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br>
                        <a:rPr lang="nl-BE" sz="1600" b="0" dirty="0" smtClean="0">
                          <a:effectLst/>
                          <a:latin typeface="+mn-lt"/>
                          <a:ea typeface="+mn-ea"/>
                          <a:cs typeface="+mn-cs"/>
                        </a:rPr>
                      </a:br>
                      <a:r>
                        <a:rPr lang="nl-BE" sz="1600" b="0" dirty="0" smtClean="0">
                          <a:effectLst/>
                          <a:latin typeface="+mn-lt"/>
                          <a:ea typeface="+mn-ea"/>
                          <a:cs typeface="+mn-cs"/>
                        </a:rPr>
                        <a:t>81</a:t>
                      </a:r>
                      <a:br>
                        <a:rPr lang="nl-BE" sz="1600" b="0" dirty="0" smtClean="0">
                          <a:effectLst/>
                          <a:latin typeface="+mn-lt"/>
                          <a:ea typeface="+mn-ea"/>
                          <a:cs typeface="+mn-cs"/>
                        </a:rPr>
                      </a:br>
                      <a:r>
                        <a:rPr lang="nl-BE" sz="1600" b="0" dirty="0" smtClean="0">
                          <a:effectLst/>
                          <a:latin typeface="+mn-lt"/>
                          <a:ea typeface="+mn-ea"/>
                          <a:cs typeface="+mn-cs"/>
                        </a:rPr>
                        <a:t>82</a:t>
                      </a:r>
                      <a:br>
                        <a:rPr lang="nl-BE" sz="1600" b="0" dirty="0" smtClean="0">
                          <a:effectLst/>
                          <a:latin typeface="+mn-lt"/>
                          <a:ea typeface="+mn-ea"/>
                          <a:cs typeface="+mn-cs"/>
                        </a:rPr>
                      </a:br>
                      <a:r>
                        <a:rPr lang="nl-BE" sz="1600" b="0" dirty="0" smtClean="0">
                          <a:effectLst/>
                          <a:latin typeface="+mn-lt"/>
                          <a:ea typeface="+mn-ea"/>
                          <a:cs typeface="+mn-cs"/>
                        </a:rPr>
                        <a:t/>
                      </a:r>
                      <a:br>
                        <a:rPr lang="nl-BE" sz="1600" b="0" dirty="0" smtClean="0">
                          <a:effectLst/>
                          <a:latin typeface="+mn-lt"/>
                          <a:ea typeface="+mn-ea"/>
                          <a:cs typeface="+mn-cs"/>
                        </a:rPr>
                      </a:br>
                      <a:r>
                        <a:rPr lang="nl-BE" sz="1600" b="0" dirty="0" smtClean="0">
                          <a:effectLst/>
                          <a:latin typeface="+mn-lt"/>
                          <a:ea typeface="+mn-ea"/>
                          <a:cs typeface="+mn-cs"/>
                        </a:rPr>
                        <a:t>83</a:t>
                      </a:r>
                      <a:br>
                        <a:rPr lang="nl-BE" sz="1600" b="0" dirty="0" smtClean="0">
                          <a:effectLst/>
                          <a:latin typeface="+mn-lt"/>
                          <a:ea typeface="+mn-ea"/>
                          <a:cs typeface="+mn-cs"/>
                        </a:rPr>
                      </a:br>
                      <a:r>
                        <a:rPr lang="nl-BE" sz="1600" b="0" dirty="0" smtClean="0">
                          <a:effectLst/>
                          <a:latin typeface="+mn-lt"/>
                          <a:ea typeface="+mn-ea"/>
                          <a:cs typeface="+mn-cs"/>
                        </a:rPr>
                        <a:t>84</a:t>
                      </a:r>
                      <a:br>
                        <a:rPr lang="nl-BE" sz="1600" b="0" dirty="0" smtClean="0">
                          <a:effectLst/>
                          <a:latin typeface="+mn-lt"/>
                          <a:ea typeface="+mn-ea"/>
                          <a:cs typeface="+mn-cs"/>
                        </a:rPr>
                      </a:br>
                      <a:r>
                        <a:rPr lang="nl-BE" sz="1600" b="0" dirty="0" smtClean="0">
                          <a:effectLst/>
                          <a:latin typeface="+mn-lt"/>
                          <a:ea typeface="+mn-ea"/>
                          <a:cs typeface="+mn-cs"/>
                        </a:rPr>
                        <a:t>85</a:t>
                      </a:r>
                      <a:br>
                        <a:rPr lang="nl-BE" sz="1600" b="0" dirty="0" smtClean="0">
                          <a:effectLst/>
                          <a:latin typeface="+mn-lt"/>
                          <a:ea typeface="+mn-ea"/>
                          <a:cs typeface="+mn-cs"/>
                        </a:rPr>
                      </a:br>
                      <a:r>
                        <a:rPr lang="nl-BE" sz="1600" b="0" dirty="0" smtClean="0">
                          <a:effectLst/>
                          <a:latin typeface="+mn-lt"/>
                          <a:ea typeface="+mn-ea"/>
                          <a:cs typeface="+mn-cs"/>
                        </a:rPr>
                        <a:t/>
                      </a:r>
                      <a:br>
                        <a:rPr lang="nl-BE" sz="1600" b="0" dirty="0" smtClean="0">
                          <a:effectLst/>
                          <a:latin typeface="+mn-lt"/>
                          <a:ea typeface="+mn-ea"/>
                          <a:cs typeface="+mn-cs"/>
                        </a:rPr>
                      </a:br>
                      <a:r>
                        <a:rPr lang="nl-BE" sz="1600" b="0" dirty="0" smtClean="0">
                          <a:effectLst/>
                          <a:latin typeface="+mn-lt"/>
                          <a:ea typeface="+mn-ea"/>
                          <a:cs typeface="+mn-cs"/>
                        </a:rPr>
                        <a:t>86</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111</a:t>
                      </a:r>
                      <a:br>
                        <a:rPr lang="nl-BE" sz="1600" b="0" dirty="0" smtClean="0">
                          <a:effectLst/>
                          <a:latin typeface="+mn-lt"/>
                          <a:ea typeface="+mn-ea"/>
                          <a:cs typeface="+mn-cs"/>
                        </a:rPr>
                      </a:br>
                      <a:r>
                        <a:rPr lang="nl-BE" sz="1600" b="0" dirty="0" smtClean="0">
                          <a:effectLst/>
                          <a:latin typeface="+mn-lt"/>
                          <a:ea typeface="+mn-ea"/>
                          <a:cs typeface="+mn-cs"/>
                        </a:rPr>
                        <a:t>112</a:t>
                      </a:r>
                      <a:br>
                        <a:rPr lang="nl-BE" sz="1600" b="0" dirty="0" smtClean="0">
                          <a:effectLst/>
                          <a:latin typeface="+mn-lt"/>
                          <a:ea typeface="+mn-ea"/>
                          <a:cs typeface="+mn-cs"/>
                        </a:rPr>
                      </a:br>
                      <a:r>
                        <a:rPr lang="nl-BE" sz="1600" b="0" dirty="0" smtClean="0">
                          <a:effectLst/>
                          <a:latin typeface="+mn-lt"/>
                          <a:ea typeface="+mn-ea"/>
                          <a:cs typeface="+mn-cs"/>
                        </a:rPr>
                        <a:t>113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slide" data-</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ride</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carousel-inner</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active</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="../plaatjes/foto2.jpg" alt="Een foto van een van 				onze realisaties"&gt;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endPar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11996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77053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Bekijk </a:t>
            </a:r>
            <a:r>
              <a:rPr lang="nl-BE" sz="2400" dirty="0">
                <a:latin typeface="+mj-lt"/>
                <a:cs typeface="Code New Roman" panose="020B0609020204030204" pitchFamily="49" charset="0"/>
              </a:rPr>
              <a:t>het resultaat in een browser. Als je even wacht zie je dat de foto’s </a:t>
            </a:r>
            <a:r>
              <a:rPr lang="nl-BE" sz="2400" dirty="0" smtClean="0">
                <a:latin typeface="+mj-lt"/>
                <a:cs typeface="Code New Roman" panose="020B0609020204030204" pitchFamily="49" charset="0"/>
              </a:rPr>
              <a:t>automatisch </a:t>
            </a:r>
            <a:r>
              <a:rPr lang="nl-BE" sz="2400" dirty="0">
                <a:latin typeface="+mj-lt"/>
                <a:cs typeface="Code New Roman" panose="020B0609020204030204" pitchFamily="49" charset="0"/>
              </a:rPr>
              <a:t>beginnen voorbijschuiven.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pijltjes kan toevoegen zodat de bezoeker zelf een volgende of vorige foto kan aanroepen. Tip: hiervoor moet de carrousel wel een </a:t>
            </a:r>
            <a:r>
              <a:rPr lang="nl-BE" sz="2400" dirty="0" err="1">
                <a:solidFill>
                  <a:schemeClr val="accent6"/>
                </a:solidFill>
                <a:latin typeface="Code New Roman" panose="020B0609020204030204" pitchFamily="49" charset="0"/>
                <a:cs typeface="Code New Roman" panose="020B0609020204030204" pitchFamily="49" charset="0"/>
              </a:rPr>
              <a:t>id</a:t>
            </a:r>
            <a:r>
              <a:rPr lang="nl-BE" sz="2400" dirty="0">
                <a:latin typeface="+mj-lt"/>
                <a:cs typeface="Code New Roman" panose="020B0609020204030204" pitchFamily="49" charset="0"/>
              </a:rPr>
              <a:t> krijgen.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in je carrousel zogenaamde indicators kan toevoegen zodat de bezoeker kan zien waar in de fotoreeks elke foto zich bevindt. Pas dit toe.</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bij elke foto een beschrijving kan plaatsen en pas dit toe.</a:t>
            </a:r>
          </a:p>
          <a:p>
            <a:pPr marL="514350" indent="-514350">
              <a:spcBef>
                <a:spcPts val="1200"/>
              </a:spcBef>
              <a:buClr>
                <a:schemeClr val="accent6"/>
              </a:buClr>
              <a:buFont typeface="Wingdings 3" panose="05040102010807070707" pitchFamily="18" charset="2"/>
              <a:buChar char=""/>
            </a:pP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464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43" name="Rechthoek 42"/>
          <p:cNvSpPr/>
          <p:nvPr/>
        </p:nvSpPr>
        <p:spPr>
          <a:xfrm>
            <a:off x="1463039" y="1432011"/>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cs typeface="Code New Roman" panose="020B0609020204030204" pitchFamily="49" charset="0"/>
              </a:rPr>
              <a:t>De caroussel wordt geladen en wordt automatisch afgespeeld.</a:t>
            </a:r>
            <a:endParaRPr lang="nl-BE" sz="2400" dirty="0">
              <a:cs typeface="Code New Roman" panose="020B0609020204030204" pitchFamily="49" charset="0"/>
            </a:endParaRPr>
          </a:p>
        </p:txBody>
      </p:sp>
      <p:sp>
        <p:nvSpPr>
          <p:cNvPr id="45" name="Rechthoek 44"/>
          <p:cNvSpPr/>
          <p:nvPr/>
        </p:nvSpPr>
        <p:spPr>
          <a:xfrm>
            <a:off x="1463039" y="3224616"/>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cs typeface="Code New Roman" panose="020B0609020204030204" pitchFamily="49" charset="0"/>
              </a:rPr>
              <a:t>De caroussel wordt geladen maar wordt niet automatisch afgespeeld.</a:t>
            </a:r>
            <a:endParaRPr lang="nl-BE" sz="2400" dirty="0">
              <a:cs typeface="Code New Roman" panose="020B0609020204030204" pitchFamily="49" charset="0"/>
            </a:endParaRPr>
          </a:p>
        </p:txBody>
      </p:sp>
      <p:sp>
        <p:nvSpPr>
          <p:cNvPr id="47" name="Rechthoek 46"/>
          <p:cNvSpPr/>
          <p:nvPr/>
        </p:nvSpPr>
        <p:spPr>
          <a:xfrm>
            <a:off x="1463039" y="5030796"/>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Elke foto in de </a:t>
            </a:r>
            <a:r>
              <a:rPr lang="nl-BE" sz="2400" dirty="0" err="1">
                <a:cs typeface="Code New Roman" panose="020B0609020204030204" pitchFamily="49" charset="0"/>
              </a:rPr>
              <a:t>caroussel</a:t>
            </a:r>
            <a:r>
              <a:rPr lang="nl-BE" sz="2400" dirty="0">
                <a:cs typeface="Code New Roman" panose="020B0609020204030204" pitchFamily="49" charset="0"/>
              </a:rPr>
              <a:t> wordt </a:t>
            </a:r>
            <a:r>
              <a:rPr lang="nl-BE" sz="2400" dirty="0" smtClean="0">
                <a:cs typeface="Code New Roman" panose="020B0609020204030204" pitchFamily="49" charset="0"/>
              </a:rPr>
              <a:t>gedurende </a:t>
            </a:r>
            <a:r>
              <a:rPr lang="nl-BE" sz="2400" dirty="0">
                <a:cs typeface="Code New Roman" panose="020B0609020204030204" pitchFamily="49" charset="0"/>
              </a:rPr>
              <a:t>8 seconden getoond in plaats van de </a:t>
            </a:r>
            <a:r>
              <a:rPr lang="nl-BE" sz="2400" dirty="0" err="1" smtClean="0">
                <a:cs typeface="Code New Roman" panose="020B0609020204030204" pitchFamily="49" charset="0"/>
              </a:rPr>
              <a:t>standaard-waarde</a:t>
            </a:r>
            <a:r>
              <a:rPr lang="nl-BE" sz="2400" dirty="0" smtClean="0">
                <a:cs typeface="Code New Roman" panose="020B0609020204030204" pitchFamily="49" charset="0"/>
              </a:rPr>
              <a:t> </a:t>
            </a:r>
            <a:r>
              <a:rPr lang="nl-BE" sz="2400" dirty="0">
                <a:cs typeface="Code New Roman" panose="020B0609020204030204" pitchFamily="49" charset="0"/>
              </a:rPr>
              <a:t>van 5 </a:t>
            </a:r>
            <a:r>
              <a:rPr lang="nl-BE" sz="2400" dirty="0" smtClean="0">
                <a:cs typeface="Code New Roman" panose="020B0609020204030204" pitchFamily="49" charset="0"/>
              </a:rPr>
              <a:t>seconden</a:t>
            </a:r>
            <a:r>
              <a:rPr lang="nl-BE" sz="2400" dirty="0">
                <a:cs typeface="Code New Roman" panose="020B0609020204030204" pitchFamily="49" charset="0"/>
              </a:rPr>
              <a:t>.</a:t>
            </a:r>
          </a:p>
        </p:txBody>
      </p:sp>
      <p:sp>
        <p:nvSpPr>
          <p:cNvPr id="49" name="Rechthoek 48"/>
          <p:cNvSpPr/>
          <p:nvPr/>
        </p:nvSpPr>
        <p:spPr>
          <a:xfrm>
            <a:off x="6167535" y="1455985"/>
            <a:ext cx="5874210"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0" name="Tekstvak 49"/>
          <p:cNvSpPr txBox="1"/>
          <p:nvPr/>
        </p:nvSpPr>
        <p:spPr>
          <a:xfrm>
            <a:off x="6325357" y="1595835"/>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data-ride="carousel"&gt;</a:t>
            </a:r>
          </a:p>
        </p:txBody>
      </p:sp>
      <p:sp>
        <p:nvSpPr>
          <p:cNvPr id="52" name="Rechthoek 51"/>
          <p:cNvSpPr/>
          <p:nvPr/>
        </p:nvSpPr>
        <p:spPr>
          <a:xfrm>
            <a:off x="6167535" y="3246989"/>
            <a:ext cx="5874210"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4" name="Rechthoek 53"/>
          <p:cNvSpPr/>
          <p:nvPr/>
        </p:nvSpPr>
        <p:spPr>
          <a:xfrm>
            <a:off x="6167535" y="5054771"/>
            <a:ext cx="5874210"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8" name="Tekstvak 57"/>
          <p:cNvSpPr txBox="1"/>
          <p:nvPr/>
        </p:nvSpPr>
        <p:spPr>
          <a:xfrm>
            <a:off x="6325357" y="3283380"/>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59" name="Tekstvak 58"/>
          <p:cNvSpPr txBox="1"/>
          <p:nvPr/>
        </p:nvSpPr>
        <p:spPr>
          <a:xfrm>
            <a:off x="6284900" y="5259526"/>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60" name="Tekstvak 59"/>
          <p:cNvSpPr txBox="1"/>
          <p:nvPr/>
        </p:nvSpPr>
        <p:spPr>
          <a:xfrm>
            <a:off x="7277055" y="5690413"/>
            <a:ext cx="5639480" cy="523220"/>
          </a:xfrm>
          <a:prstGeom prst="rect">
            <a:avLst/>
          </a:prstGeom>
          <a:noFill/>
        </p:spPr>
        <p:txBody>
          <a:bodyPr wrap="square" rtlCol="0">
            <a:spAutoFit/>
          </a:bodyPr>
          <a:lstStyle/>
          <a:p>
            <a:r>
              <a:rPr lang="en-US" sz="2800" dirty="0" smtClean="0">
                <a:solidFill>
                  <a:schemeClr val="accent6"/>
                </a:solidFill>
                <a:latin typeface="Code New Roman" panose="020B0609020204030204" pitchFamily="49" charset="0"/>
                <a:cs typeface="Code New Roman" panose="020B0609020204030204" pitchFamily="49" charset="0"/>
              </a:rPr>
              <a:t>interval=“8000</a:t>
            </a:r>
            <a:endParaRPr lang="en-US" sz="2800" dirty="0">
              <a:solidFill>
                <a:schemeClr val="accent6"/>
              </a:solidFill>
              <a:latin typeface="Code New Roman" panose="020B0609020204030204" pitchFamily="49" charset="0"/>
              <a:cs typeface="Code New Roman" panose="020B0609020204030204" pitchFamily="49" charset="0"/>
            </a:endParaRPr>
          </a:p>
        </p:txBody>
      </p:sp>
      <p:sp>
        <p:nvSpPr>
          <p:cNvPr id="61" name="Tekstvak 60"/>
          <p:cNvSpPr txBox="1"/>
          <p:nvPr/>
        </p:nvSpPr>
        <p:spPr>
          <a:xfrm>
            <a:off x="7361030" y="3724055"/>
            <a:ext cx="5639480" cy="523220"/>
          </a:xfrm>
          <a:prstGeom prst="rect">
            <a:avLst/>
          </a:prstGeom>
          <a:noFill/>
        </p:spPr>
        <p:txBody>
          <a:bodyPr wrap="square" rtlCol="0">
            <a:spAutoFit/>
          </a:bodyPr>
          <a:lstStyle/>
          <a:p>
            <a:r>
              <a:rPr lang="en-US" sz="2800" dirty="0" smtClean="0">
                <a:solidFill>
                  <a:schemeClr val="accent6"/>
                </a:solidFill>
                <a:latin typeface="Code New Roman" panose="020B0609020204030204" pitchFamily="49" charset="0"/>
                <a:cs typeface="Code New Roman" panose="020B0609020204030204" pitchFamily="49" charset="0"/>
              </a:rPr>
              <a:t>interval=“false</a:t>
            </a:r>
            <a:endParaRPr lang="en-US"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58961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45" name="Rechthoek 44"/>
          <p:cNvSpPr/>
          <p:nvPr/>
        </p:nvSpPr>
        <p:spPr>
          <a:xfrm>
            <a:off x="1463039" y="1463916"/>
            <a:ext cx="4621876" cy="27423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De </a:t>
            </a:r>
            <a:r>
              <a:rPr lang="nl-BE" sz="2400" dirty="0" err="1">
                <a:cs typeface="Code New Roman" panose="020B0609020204030204" pitchFamily="49" charset="0"/>
              </a:rPr>
              <a:t>caroussel</a:t>
            </a:r>
            <a:r>
              <a:rPr lang="nl-BE" sz="2400" dirty="0">
                <a:cs typeface="Code New Roman" panose="020B0609020204030204" pitchFamily="49" charset="0"/>
              </a:rPr>
              <a:t> wordt automatisch </a:t>
            </a:r>
            <a:r>
              <a:rPr lang="nl-BE" sz="2400" dirty="0" smtClean="0">
                <a:cs typeface="Code New Roman" panose="020B0609020204030204" pitchFamily="49" charset="0"/>
              </a:rPr>
              <a:t>afgespeeld </a:t>
            </a:r>
            <a:r>
              <a:rPr lang="nl-BE" sz="2400" dirty="0">
                <a:cs typeface="Code New Roman" panose="020B0609020204030204" pitchFamily="49" charset="0"/>
              </a:rPr>
              <a:t>maar wordt gepauzeerd </a:t>
            </a:r>
            <a:r>
              <a:rPr lang="nl-BE" sz="2400" dirty="0" smtClean="0">
                <a:cs typeface="Code New Roman" panose="020B0609020204030204" pitchFamily="49" charset="0"/>
              </a:rPr>
              <a:t>wanneer </a:t>
            </a:r>
            <a:r>
              <a:rPr lang="nl-BE" sz="2400" dirty="0">
                <a:cs typeface="Code New Roman" panose="020B0609020204030204" pitchFamily="49" charset="0"/>
              </a:rPr>
              <a:t>de bezoeker de muis over de afbeelding beweegt of op de </a:t>
            </a:r>
            <a:r>
              <a:rPr lang="nl-BE" sz="2400" dirty="0" smtClean="0">
                <a:cs typeface="Code New Roman" panose="020B0609020204030204" pitchFamily="49" charset="0"/>
              </a:rPr>
              <a:t>afbeelding </a:t>
            </a:r>
            <a:r>
              <a:rPr lang="nl-BE" sz="2400" dirty="0">
                <a:cs typeface="Code New Roman" panose="020B0609020204030204" pitchFamily="49" charset="0"/>
              </a:rPr>
              <a:t>tikt bij aanraakschermen.</a:t>
            </a:r>
          </a:p>
        </p:txBody>
      </p:sp>
      <p:sp>
        <p:nvSpPr>
          <p:cNvPr id="47" name="Rechthoek 46"/>
          <p:cNvSpPr/>
          <p:nvPr/>
        </p:nvSpPr>
        <p:spPr>
          <a:xfrm>
            <a:off x="1463039" y="4297678"/>
            <a:ext cx="4621876" cy="24138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De </a:t>
            </a:r>
            <a:r>
              <a:rPr lang="nl-BE" sz="2400" dirty="0" err="1">
                <a:cs typeface="Code New Roman" panose="020B0609020204030204" pitchFamily="49" charset="0"/>
              </a:rPr>
              <a:t>caroussel</a:t>
            </a:r>
            <a:r>
              <a:rPr lang="nl-BE" sz="2400" dirty="0">
                <a:cs typeface="Code New Roman" panose="020B0609020204030204" pitchFamily="49" charset="0"/>
              </a:rPr>
              <a:t> stopt met afspelen </a:t>
            </a:r>
            <a:r>
              <a:rPr lang="nl-BE" sz="2400" dirty="0" smtClean="0">
                <a:cs typeface="Code New Roman" panose="020B0609020204030204" pitchFamily="49" charset="0"/>
              </a:rPr>
              <a:t>wanneer </a:t>
            </a:r>
            <a:r>
              <a:rPr lang="nl-BE" sz="2400" dirty="0">
                <a:cs typeface="Code New Roman" panose="020B0609020204030204" pitchFamily="49" charset="0"/>
              </a:rPr>
              <a:t>de laatste afbeelding is bereikt.</a:t>
            </a:r>
          </a:p>
        </p:txBody>
      </p:sp>
      <p:sp>
        <p:nvSpPr>
          <p:cNvPr id="52" name="Rechthoek 51"/>
          <p:cNvSpPr/>
          <p:nvPr/>
        </p:nvSpPr>
        <p:spPr>
          <a:xfrm>
            <a:off x="6167535" y="1492642"/>
            <a:ext cx="5874210" cy="2713595"/>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4" name="Rechthoek 53"/>
          <p:cNvSpPr/>
          <p:nvPr/>
        </p:nvSpPr>
        <p:spPr>
          <a:xfrm>
            <a:off x="6212855" y="4313668"/>
            <a:ext cx="5874210" cy="23850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8" name="Tekstvak 57"/>
          <p:cNvSpPr txBox="1"/>
          <p:nvPr/>
        </p:nvSpPr>
        <p:spPr>
          <a:xfrm>
            <a:off x="6325357" y="1522680"/>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59" name="Tekstvak 58"/>
          <p:cNvSpPr txBox="1"/>
          <p:nvPr/>
        </p:nvSpPr>
        <p:spPr>
          <a:xfrm>
            <a:off x="6241669" y="4410386"/>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60" name="Tekstvak 59"/>
          <p:cNvSpPr txBox="1"/>
          <p:nvPr/>
        </p:nvSpPr>
        <p:spPr>
          <a:xfrm>
            <a:off x="7211740" y="4841273"/>
            <a:ext cx="5639480" cy="523220"/>
          </a:xfrm>
          <a:prstGeom prst="rect">
            <a:avLst/>
          </a:prstGeom>
          <a:noFill/>
        </p:spPr>
        <p:txBody>
          <a:bodyPr wrap="square" rtlCol="0">
            <a:spAutoFit/>
          </a:bodyPr>
          <a:lstStyle/>
          <a:p>
            <a:r>
              <a:rPr lang="en-US" sz="2800" dirty="0">
                <a:solidFill>
                  <a:schemeClr val="accent6"/>
                </a:solidFill>
                <a:latin typeface="Code New Roman" panose="020B0609020204030204" pitchFamily="49" charset="0"/>
                <a:cs typeface="Code New Roman" panose="020B0609020204030204" pitchFamily="49" charset="0"/>
              </a:rPr>
              <a:t>w</a:t>
            </a:r>
            <a:r>
              <a:rPr lang="en-US" sz="2800" dirty="0" smtClean="0">
                <a:solidFill>
                  <a:schemeClr val="accent6"/>
                </a:solidFill>
                <a:latin typeface="Code New Roman" panose="020B0609020204030204" pitchFamily="49" charset="0"/>
                <a:cs typeface="Code New Roman" panose="020B0609020204030204" pitchFamily="49" charset="0"/>
              </a:rPr>
              <a:t>rap=“false</a:t>
            </a:r>
            <a:endParaRPr lang="en-US" sz="2800" dirty="0">
              <a:solidFill>
                <a:schemeClr val="accent6"/>
              </a:solidFill>
              <a:latin typeface="Code New Roman" panose="020B0609020204030204" pitchFamily="49" charset="0"/>
              <a:cs typeface="Code New Roman" panose="020B0609020204030204" pitchFamily="49" charset="0"/>
            </a:endParaRPr>
          </a:p>
        </p:txBody>
      </p:sp>
      <p:sp>
        <p:nvSpPr>
          <p:cNvPr id="61" name="Tekstvak 60"/>
          <p:cNvSpPr txBox="1"/>
          <p:nvPr/>
        </p:nvSpPr>
        <p:spPr>
          <a:xfrm>
            <a:off x="7277055" y="1941357"/>
            <a:ext cx="5639480" cy="523220"/>
          </a:xfrm>
          <a:prstGeom prst="rect">
            <a:avLst/>
          </a:prstGeom>
          <a:noFill/>
        </p:spPr>
        <p:txBody>
          <a:bodyPr wrap="square" rtlCol="0">
            <a:spAutoFit/>
          </a:bodyPr>
          <a:lstStyle/>
          <a:p>
            <a:r>
              <a:rPr lang="en-US" sz="2800" dirty="0" smtClean="0">
                <a:solidFill>
                  <a:schemeClr val="accent6"/>
                </a:solidFill>
                <a:latin typeface="Code New Roman" panose="020B0609020204030204" pitchFamily="49" charset="0"/>
                <a:cs typeface="Code New Roman" panose="020B0609020204030204" pitchFamily="49" charset="0"/>
              </a:rPr>
              <a:t>pause=“hover</a:t>
            </a:r>
            <a:endParaRPr lang="en-US"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6917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75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fade">
                                      <p:cBhvr>
                                        <p:cTn id="12" dur="7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2" name="Afbeelding 11"/>
          <p:cNvPicPr>
            <a:picLocks noChangeAspect="1"/>
          </p:cNvPicPr>
          <p:nvPr/>
        </p:nvPicPr>
        <p:blipFill rotWithShape="1">
          <a:blip r:embed="rId6"/>
          <a:srcRect l="26849" t="52456" r="47052" b="15923"/>
          <a:stretch/>
        </p:blipFill>
        <p:spPr>
          <a:xfrm>
            <a:off x="1463039" y="2464553"/>
            <a:ext cx="4206423" cy="3079102"/>
          </a:xfrm>
          <a:prstGeom prst="rect">
            <a:avLst/>
          </a:prstGeom>
        </p:spPr>
      </p:pic>
      <p:sp>
        <p:nvSpPr>
          <p:cNvPr id="14" name="Rechthoek 13"/>
          <p:cNvSpPr/>
          <p:nvPr/>
        </p:nvSpPr>
        <p:spPr>
          <a:xfrm>
            <a:off x="1744824" y="2761861"/>
            <a:ext cx="3554964" cy="261257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Rechte verbindingslijn 15"/>
          <p:cNvCxnSpPr/>
          <p:nvPr/>
        </p:nvCxnSpPr>
        <p:spPr>
          <a:xfrm>
            <a:off x="1744824" y="3359020"/>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1788768" y="4004104"/>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p:nvPr/>
        </p:nvCxnSpPr>
        <p:spPr>
          <a:xfrm>
            <a:off x="1744824" y="4845698"/>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H="1">
            <a:off x="3256384" y="2761861"/>
            <a:ext cx="18661" cy="124224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5" name="Afbeelding 24"/>
          <p:cNvPicPr>
            <a:picLocks noChangeAspect="1"/>
          </p:cNvPicPr>
          <p:nvPr/>
        </p:nvPicPr>
        <p:blipFill rotWithShape="1">
          <a:blip r:embed="rId6"/>
          <a:srcRect l="26849" t="52456" r="47052" b="15923"/>
          <a:stretch/>
        </p:blipFill>
        <p:spPr>
          <a:xfrm>
            <a:off x="7605692" y="2464553"/>
            <a:ext cx="4206423" cy="3079102"/>
          </a:xfrm>
          <a:prstGeom prst="rect">
            <a:avLst/>
          </a:prstGeom>
        </p:spPr>
      </p:pic>
      <p:sp>
        <p:nvSpPr>
          <p:cNvPr id="26" name="Rechthoek 25"/>
          <p:cNvSpPr/>
          <p:nvPr/>
        </p:nvSpPr>
        <p:spPr>
          <a:xfrm>
            <a:off x="7931421" y="2761861"/>
            <a:ext cx="3554964" cy="2612572"/>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7" name="Rechte verbindingslijn 26"/>
          <p:cNvCxnSpPr>
            <a:endCxn id="26" idx="2"/>
          </p:cNvCxnSpPr>
          <p:nvPr/>
        </p:nvCxnSpPr>
        <p:spPr>
          <a:xfrm flipH="1">
            <a:off x="9708903"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flipH="1">
            <a:off x="8787925"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flipH="1">
            <a:off x="10604412"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Rechte verbindingslijn 32"/>
          <p:cNvCxnSpPr/>
          <p:nvPr/>
        </p:nvCxnSpPr>
        <p:spPr>
          <a:xfrm flipH="1">
            <a:off x="8228446"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chte verbindingslijn 33"/>
          <p:cNvCxnSpPr/>
          <p:nvPr/>
        </p:nvCxnSpPr>
        <p:spPr>
          <a:xfrm flipH="1">
            <a:off x="8492066"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5" name="Rechte verbindingslijn 34"/>
          <p:cNvCxnSpPr/>
          <p:nvPr/>
        </p:nvCxnSpPr>
        <p:spPr>
          <a:xfrm flipH="1">
            <a:off x="9091718" y="2762497"/>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Rechte verbindingslijn 35"/>
          <p:cNvCxnSpPr/>
          <p:nvPr/>
        </p:nvCxnSpPr>
        <p:spPr>
          <a:xfrm flipH="1">
            <a:off x="9404861"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flipH="1">
            <a:off x="9994210"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Rechte verbindingslijn 37"/>
          <p:cNvCxnSpPr/>
          <p:nvPr/>
        </p:nvCxnSpPr>
        <p:spPr>
          <a:xfrm flipH="1">
            <a:off x="10299311" y="2781794"/>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9" name="Rechte verbindingslijn 38"/>
          <p:cNvCxnSpPr/>
          <p:nvPr/>
        </p:nvCxnSpPr>
        <p:spPr>
          <a:xfrm flipH="1">
            <a:off x="10916247" y="2771828"/>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flipH="1">
            <a:off x="11204170" y="2771828"/>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1" name="Rechthoek 40"/>
          <p:cNvSpPr/>
          <p:nvPr/>
        </p:nvSpPr>
        <p:spPr>
          <a:xfrm>
            <a:off x="1463039" y="1665465"/>
            <a:ext cx="420642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o</a:t>
            </a:r>
            <a:r>
              <a:rPr lang="nl-BE" sz="3600" dirty="0" smtClean="0"/>
              <a:t>nzichtbare tabel</a:t>
            </a:r>
            <a:endParaRPr lang="nl-BE" sz="3600" dirty="0"/>
          </a:p>
        </p:txBody>
      </p:sp>
      <p:sp>
        <p:nvSpPr>
          <p:cNvPr id="42" name="Rechthoek 41"/>
          <p:cNvSpPr/>
          <p:nvPr/>
        </p:nvSpPr>
        <p:spPr>
          <a:xfrm>
            <a:off x="7605691" y="1648793"/>
            <a:ext cx="420642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Bootstrap-indeling</a:t>
            </a:r>
            <a:endParaRPr lang="nl-BE" sz="3600" dirty="0"/>
          </a:p>
        </p:txBody>
      </p:sp>
      <p:sp>
        <p:nvSpPr>
          <p:cNvPr id="43" name="Pijl-omlaag 42"/>
          <p:cNvSpPr/>
          <p:nvPr/>
        </p:nvSpPr>
        <p:spPr>
          <a:xfrm rot="16200000">
            <a:off x="5970573" y="2975443"/>
            <a:ext cx="1420291" cy="160486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713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162</a:t>
            </a:r>
            <a:endParaRPr lang="nl-BE" dirty="0">
              <a:solidFill>
                <a:schemeClr val="accent2">
                  <a:lumMod val="75000"/>
                </a:schemeClr>
              </a:solidFill>
            </a:endParaRPr>
          </a:p>
        </p:txBody>
      </p:sp>
      <p:pic>
        <p:nvPicPr>
          <p:cNvPr id="37" name="Afbeelding 3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39" name="Tekstvak 38"/>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smtClean="0">
                <a:solidFill>
                  <a:schemeClr val="accent6"/>
                </a:solidFill>
                <a:latin typeface="Code New Roman" panose="020B0609020204030204" pitchFamily="49" charset="0"/>
                <a:cs typeface="Code New Roman" panose="020B0609020204030204" pitchFamily="49" charset="0"/>
              </a:rPr>
              <a:t>vb11</a:t>
            </a:r>
            <a:r>
              <a:rPr lang="nl-BE" sz="2800" dirty="0" smtClean="0"/>
              <a:t> op het scherm van enkele verschillende mobiele apparaten. Welke problemen stel je vast?</a:t>
            </a:r>
            <a:endParaRPr lang="nl-BE" sz="2800" dirty="0"/>
          </a:p>
        </p:txBody>
      </p:sp>
      <p:sp>
        <p:nvSpPr>
          <p:cNvPr id="40" name="Rechthoek 39"/>
          <p:cNvSpPr/>
          <p:nvPr/>
        </p:nvSpPr>
        <p:spPr>
          <a:xfrm>
            <a:off x="1975448" y="2656632"/>
            <a:ext cx="10066297" cy="405326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43" name="Tekstvak 42"/>
          <p:cNvSpPr txBox="1"/>
          <p:nvPr/>
        </p:nvSpPr>
        <p:spPr>
          <a:xfrm>
            <a:off x="2128536" y="2847429"/>
            <a:ext cx="9430860" cy="2677656"/>
          </a:xfrm>
          <a:prstGeom prst="rect">
            <a:avLst/>
          </a:prstGeom>
          <a:noFill/>
        </p:spPr>
        <p:txBody>
          <a:bodyPr wrap="square" rtlCol="0">
            <a:spAutoFit/>
          </a:bodyPr>
          <a:lstStyle/>
          <a:p>
            <a:pPr marL="457200" indent="-457200">
              <a:buFont typeface="Arial" panose="020B0604020202020204" pitchFamily="34" charset="0"/>
              <a:buChar char="•"/>
            </a:pPr>
            <a:r>
              <a:rPr lang="nl-BE" sz="2800" dirty="0" smtClean="0"/>
              <a:t>De menu-items staan niet meer op dezelfde regel</a:t>
            </a:r>
          </a:p>
          <a:p>
            <a:pPr marL="457200" indent="-457200">
              <a:buFont typeface="Arial" panose="020B0604020202020204" pitchFamily="34" charset="0"/>
              <a:buChar char="•"/>
            </a:pPr>
            <a:r>
              <a:rPr lang="nl-BE" sz="2800" dirty="0" smtClean="0"/>
              <a:t>De foto’s op de startpagina zijn te breed</a:t>
            </a:r>
          </a:p>
          <a:p>
            <a:pPr marL="457200" indent="-457200">
              <a:buFont typeface="Arial" panose="020B0604020202020204" pitchFamily="34" charset="0"/>
              <a:buChar char="•"/>
            </a:pPr>
            <a:r>
              <a:rPr lang="nl-BE" sz="2800" dirty="0" smtClean="0"/>
              <a:t>Sommige teksten zijn te klein om leesbaar te zijn</a:t>
            </a:r>
          </a:p>
          <a:p>
            <a:pPr marL="457200" indent="-457200">
              <a:buFont typeface="Arial" panose="020B0604020202020204" pitchFamily="34" charset="0"/>
              <a:buChar char="•"/>
            </a:pPr>
            <a:r>
              <a:rPr lang="nl-BE" sz="2800" dirty="0" smtClean="0"/>
              <a:t>Bij sommige mobiele apparaten vallen stukken tekst weg</a:t>
            </a:r>
          </a:p>
          <a:p>
            <a:pPr marL="457200" indent="-457200">
              <a:buFont typeface="Arial" panose="020B0604020202020204" pitchFamily="34" charset="0"/>
              <a:buChar char="•"/>
            </a:pPr>
            <a:r>
              <a:rPr lang="nl-BE" sz="2800" dirty="0" smtClean="0"/>
              <a:t>…</a:t>
            </a:r>
            <a:endParaRPr lang="nl-BE" sz="2800" dirty="0"/>
          </a:p>
        </p:txBody>
      </p:sp>
    </p:spTree>
    <p:extLst>
      <p:ext uri="{BB962C8B-B14F-4D97-AF65-F5344CB8AC3E}">
        <p14:creationId xmlns:p14="http://schemas.microsoft.com/office/powerpoint/2010/main" val="115120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Wijzig de code voor het formuliertje dat tussen de </a:t>
            </a:r>
            <a:r>
              <a:rPr lang="nl-BE" sz="2400" dirty="0">
                <a:solidFill>
                  <a:schemeClr val="accent6"/>
                </a:solidFill>
                <a:latin typeface="Code New Roman" panose="020B0609020204030204" pitchFamily="49" charset="0"/>
                <a:cs typeface="Code New Roman" panose="020B0609020204030204" pitchFamily="49" charset="0"/>
              </a:rPr>
              <a:t>&lt;form&gt;</a:t>
            </a:r>
            <a:r>
              <a:rPr lang="nl-BE" sz="2400" dirty="0">
                <a:latin typeface="+mj-lt"/>
                <a:cs typeface="Code New Roman" panose="020B0609020204030204" pitchFamily="49" charset="0"/>
              </a:rPr>
              <a:t>-tags staat:</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6438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086259481"/>
              </p:ext>
            </p:extLst>
          </p:nvPr>
        </p:nvGraphicFramePr>
        <p:xfrm>
          <a:off x="1463038" y="1467332"/>
          <a:ext cx="10578707" cy="52425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70</a:t>
                      </a:r>
                      <a:br>
                        <a:rPr lang="nl-BE" sz="1600" b="0" dirty="0" smtClean="0">
                          <a:effectLst/>
                          <a:latin typeface="+mn-lt"/>
                          <a:ea typeface="+mn-ea"/>
                          <a:cs typeface="+mn-cs"/>
                        </a:rPr>
                      </a:br>
                      <a:r>
                        <a:rPr lang="nl-BE" sz="1600" b="0" dirty="0" smtClean="0">
                          <a:effectLst/>
                          <a:latin typeface="+mn-lt"/>
                          <a:ea typeface="+mn-ea"/>
                          <a:cs typeface="+mn-cs"/>
                        </a:rPr>
                        <a:t>71</a:t>
                      </a:r>
                    </a:p>
                    <a:p>
                      <a:pPr algn="r">
                        <a:lnSpc>
                          <a:spcPct val="100000"/>
                        </a:lnSpc>
                        <a:spcAft>
                          <a:spcPts val="0"/>
                        </a:spcAft>
                      </a:pPr>
                      <a:r>
                        <a:rPr lang="nl-BE" sz="1600" b="0" dirty="0" smtClean="0">
                          <a:effectLst/>
                          <a:latin typeface="+mn-lt"/>
                          <a:ea typeface="+mn-ea"/>
                          <a:cs typeface="+mn-cs"/>
                        </a:rPr>
                        <a:t>72</a:t>
                      </a:r>
                    </a:p>
                    <a:p>
                      <a:pPr algn="r">
                        <a:lnSpc>
                          <a:spcPct val="100000"/>
                        </a:lnSpc>
                        <a:spcAft>
                          <a:spcPts val="0"/>
                        </a:spcAft>
                      </a:pPr>
                      <a:r>
                        <a:rPr lang="nl-BE" sz="1600" b="0" dirty="0" smtClean="0">
                          <a:effectLst/>
                          <a:latin typeface="+mn-lt"/>
                          <a:ea typeface="+mn-ea"/>
                          <a:cs typeface="+mn-cs"/>
                        </a:rPr>
                        <a:t>73</a:t>
                      </a:r>
                    </a:p>
                    <a:p>
                      <a:pPr algn="r">
                        <a:lnSpc>
                          <a:spcPct val="100000"/>
                        </a:lnSpc>
                        <a:spcAft>
                          <a:spcPts val="0"/>
                        </a:spcAft>
                      </a:pPr>
                      <a:r>
                        <a:rPr lang="nl-BE" sz="1600" b="0" dirty="0" smtClean="0">
                          <a:effectLst/>
                          <a:latin typeface="+mn-lt"/>
                          <a:ea typeface="+mn-ea"/>
                          <a:cs typeface="+mn-cs"/>
                        </a:rPr>
                        <a:t>74</a:t>
                      </a:r>
                    </a:p>
                    <a:p>
                      <a:pPr algn="r">
                        <a:lnSpc>
                          <a:spcPct val="100000"/>
                        </a:lnSpc>
                        <a:spcAft>
                          <a:spcPts val="0"/>
                        </a:spcAft>
                      </a:pPr>
                      <a:r>
                        <a:rPr lang="nl-BE" sz="1600" b="0" dirty="0" smtClean="0">
                          <a:effectLst/>
                          <a:latin typeface="+mn-lt"/>
                          <a:ea typeface="+mn-ea"/>
                          <a:cs typeface="+mn-cs"/>
                        </a:rPr>
                        <a:t>75</a:t>
                      </a:r>
                    </a:p>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76</a:t>
                      </a:r>
                    </a:p>
                    <a:p>
                      <a:pPr algn="r">
                        <a:lnSpc>
                          <a:spcPct val="100000"/>
                        </a:lnSpc>
                        <a:spcAft>
                          <a:spcPts val="0"/>
                        </a:spcAft>
                      </a:pPr>
                      <a:r>
                        <a:rPr lang="nl-BE" sz="1600" b="0" dirty="0" smtClean="0">
                          <a:effectLst/>
                          <a:latin typeface="+mn-lt"/>
                          <a:ea typeface="+mn-ea"/>
                          <a:cs typeface="+mn-cs"/>
                        </a:rPr>
                        <a:t>77</a:t>
                      </a: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p>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81</a:t>
                      </a:r>
                    </a:p>
                    <a:p>
                      <a:pPr algn="r">
                        <a:lnSpc>
                          <a:spcPct val="100000"/>
                        </a:lnSpc>
                        <a:spcAft>
                          <a:spcPts val="0"/>
                        </a:spcAft>
                      </a:pPr>
                      <a:r>
                        <a:rPr lang="nl-BE" sz="1600" b="0" dirty="0" smtClean="0">
                          <a:effectLst/>
                          <a:latin typeface="+mn-lt"/>
                          <a:ea typeface="+mn-ea"/>
                          <a:cs typeface="+mn-cs"/>
                        </a:rPr>
                        <a:t>82</a:t>
                      </a:r>
                    </a:p>
                    <a:p>
                      <a:pPr algn="r">
                        <a:lnSpc>
                          <a:spcPct val="100000"/>
                        </a:lnSpc>
                        <a:spcAft>
                          <a:spcPts val="0"/>
                        </a:spcAft>
                      </a:pPr>
                      <a:r>
                        <a:rPr lang="nl-BE" sz="1600" b="0" dirty="0" smtClean="0">
                          <a:effectLst/>
                          <a:latin typeface="+mn-lt"/>
                          <a:ea typeface="+mn-ea"/>
                          <a:cs typeface="+mn-cs"/>
                        </a:rPr>
                        <a:t>83</a:t>
                      </a:r>
                    </a:p>
                    <a:p>
                      <a:pPr algn="r">
                        <a:lnSpc>
                          <a:spcPct val="100000"/>
                        </a:lnSpc>
                        <a:spcAft>
                          <a:spcPts val="0"/>
                        </a:spcAft>
                      </a:pPr>
                      <a:r>
                        <a:rPr lang="nl-BE" sz="1600" b="0" dirty="0" smtClean="0">
                          <a:effectLst/>
                          <a:latin typeface="+mn-lt"/>
                          <a:ea typeface="+mn-ea"/>
                          <a:cs typeface="+mn-cs"/>
                        </a:rPr>
                        <a:t>84</a:t>
                      </a:r>
                    </a:p>
                    <a:p>
                      <a:pPr algn="r">
                        <a:lnSpc>
                          <a:spcPct val="100000"/>
                        </a:lnSpc>
                        <a:spcAft>
                          <a:spcPts val="0"/>
                        </a:spcAft>
                      </a:pPr>
                      <a:r>
                        <a:rPr lang="nl-BE" sz="1600" b="0" dirty="0" smtClean="0">
                          <a:effectLst/>
                          <a:latin typeface="+mn-lt"/>
                          <a:ea typeface="+mn-ea"/>
                          <a:cs typeface="+mn-cs"/>
                        </a:rPr>
                        <a:t>85</a:t>
                      </a:r>
                    </a:p>
                    <a:p>
                      <a:pPr algn="r">
                        <a:lnSpc>
                          <a:spcPct val="100000"/>
                        </a:lnSpc>
                        <a:spcAft>
                          <a:spcPts val="0"/>
                        </a:spcAft>
                      </a:pPr>
                      <a:r>
                        <a:rPr lang="nl-BE" sz="1600" b="0" dirty="0" smtClean="0">
                          <a:effectLst/>
                          <a:latin typeface="+mn-lt"/>
                          <a:ea typeface="+mn-ea"/>
                          <a:cs typeface="+mn-cs"/>
                        </a:rPr>
                        <a:t>86</a:t>
                      </a:r>
                    </a:p>
                    <a:p>
                      <a:pPr algn="r">
                        <a:lnSpc>
                          <a:spcPct val="100000"/>
                        </a:lnSpc>
                        <a:spcAft>
                          <a:spcPts val="0"/>
                        </a:spcAft>
                      </a:pPr>
                      <a:r>
                        <a:rPr lang="nl-BE" sz="1600" b="0" dirty="0" smtClean="0">
                          <a:effectLst/>
                          <a:latin typeface="+mn-lt"/>
                          <a:ea typeface="+mn-ea"/>
                          <a:cs typeface="+mn-cs"/>
                        </a:rPr>
                        <a:t>87</a:t>
                      </a:r>
                    </a:p>
                    <a:p>
                      <a:pPr algn="r">
                        <a:lnSpc>
                          <a:spcPct val="100000"/>
                        </a:lnSpc>
                        <a:spcAft>
                          <a:spcPts val="0"/>
                        </a:spcAft>
                      </a:pPr>
                      <a:r>
                        <a:rPr lang="nl-BE" sz="1600" b="0" dirty="0" smtClean="0">
                          <a:effectLst/>
                          <a:latin typeface="+mn-lt"/>
                          <a:ea typeface="+mn-ea"/>
                          <a:cs typeface="+mn-cs"/>
                        </a:rPr>
                        <a:t>88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class="col-1 offset-1"&gt;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checkbox</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ikbenakkoord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class="col-4"&gt;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Ik aanvaard dat de berekening louter indicatief is.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Solar is niet gebonden aan 			de berekende prijzen.</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class="col-6"&gt;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class="center"&gt;&lt;input type="button"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disabled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class="col-6"&gt;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="resultaat"&gt;&lt;/p&gt;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30096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 name="Afgeronde rechthoek 1"/>
          <p:cNvSpPr/>
          <p:nvPr/>
        </p:nvSpPr>
        <p:spPr>
          <a:xfrm>
            <a:off x="6382139" y="2547257"/>
            <a:ext cx="1287624"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6846802" y="3241390"/>
            <a:ext cx="494709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Inhoud wordt rechts uitgelijnd</a:t>
            </a:r>
            <a:endParaRPr lang="nl-BE" sz="2400" dirty="0"/>
          </a:p>
        </p:txBody>
      </p:sp>
      <p:cxnSp>
        <p:nvCxnSpPr>
          <p:cNvPr id="12" name="Rechte verbindingslijn met pijl 11"/>
          <p:cNvCxnSpPr/>
          <p:nvPr/>
        </p:nvCxnSpPr>
        <p:spPr>
          <a:xfrm>
            <a:off x="7473820" y="2901820"/>
            <a:ext cx="93307" cy="2537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2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 name="Afgeronde rechthoek 1"/>
          <p:cNvSpPr/>
          <p:nvPr/>
        </p:nvSpPr>
        <p:spPr>
          <a:xfrm>
            <a:off x="4142792" y="3783308"/>
            <a:ext cx="1287624"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5430416" y="2667283"/>
            <a:ext cx="6363478"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label en invoerveld worden gegroepeerd</a:t>
            </a:r>
            <a:endParaRPr lang="nl-BE" sz="2400" dirty="0"/>
          </a:p>
        </p:txBody>
      </p:sp>
      <p:cxnSp>
        <p:nvCxnSpPr>
          <p:cNvPr id="12" name="Rechte verbindingslijn met pijl 11"/>
          <p:cNvCxnSpPr/>
          <p:nvPr/>
        </p:nvCxnSpPr>
        <p:spPr>
          <a:xfrm flipV="1">
            <a:off x="5225142" y="3526971"/>
            <a:ext cx="282546" cy="25633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5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42107683"/>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2416629" y="1729896"/>
            <a:ext cx="6718040"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2899953" y="2344525"/>
            <a:ext cx="8847288" cy="16303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Nest </a:t>
            </a:r>
            <a:r>
              <a:rPr lang="nl-BE" sz="2400" dirty="0"/>
              <a:t>het formuliertje in een andere rij, die verdeeld wordt in een aantal </a:t>
            </a:r>
            <a:r>
              <a:rPr lang="nl-BE" sz="2400" dirty="0" smtClean="0"/>
              <a:t>kolommen</a:t>
            </a:r>
            <a:r>
              <a:rPr lang="nl-BE" sz="2400" dirty="0"/>
              <a:t>. Hoe kleiner het scherm, hoe meer kolommen er nodig zijn om het formuliertje gecentreerd te houden.</a:t>
            </a:r>
          </a:p>
        </p:txBody>
      </p:sp>
      <p:cxnSp>
        <p:nvCxnSpPr>
          <p:cNvPr id="21" name="Rechte verbindingslijn met pijl 20"/>
          <p:cNvCxnSpPr/>
          <p:nvPr/>
        </p:nvCxnSpPr>
        <p:spPr>
          <a:xfrm>
            <a:off x="3545632" y="2084459"/>
            <a:ext cx="93307" cy="2537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2811907502"/>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4460032" y="2937358"/>
            <a:ext cx="746449"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6601407" y="3114640"/>
            <a:ext cx="5066523" cy="16303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Elke </a:t>
            </a:r>
            <a:r>
              <a:rPr lang="nl-BE" sz="2400" dirty="0"/>
              <a:t>rij in het formuliertje zelf moet nu in totaal 12 kolommen bevatten. Dat aantal moet dus aangepast worden.</a:t>
            </a:r>
          </a:p>
        </p:txBody>
      </p:sp>
      <p:cxnSp>
        <p:nvCxnSpPr>
          <p:cNvPr id="21" name="Rechte verbindingslijn met pijl 20"/>
          <p:cNvCxnSpPr/>
          <p:nvPr/>
        </p:nvCxnSpPr>
        <p:spPr>
          <a:xfrm>
            <a:off x="5206481" y="3165056"/>
            <a:ext cx="1238172" cy="38057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Afgeronde rechthoek 21"/>
          <p:cNvSpPr/>
          <p:nvPr/>
        </p:nvSpPr>
        <p:spPr>
          <a:xfrm>
            <a:off x="4488023" y="4622425"/>
            <a:ext cx="746449"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4" name="Rechte verbindingslijn met pijl 23"/>
          <p:cNvCxnSpPr/>
          <p:nvPr/>
        </p:nvCxnSpPr>
        <p:spPr>
          <a:xfrm flipV="1">
            <a:off x="5234472" y="4376284"/>
            <a:ext cx="1210181" cy="4738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6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540615584"/>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2202024" y="1495206"/>
            <a:ext cx="4544009" cy="339345"/>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4236098" y="2364376"/>
            <a:ext cx="7506477" cy="9643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De inhoud van de hoofdrij, dat het hele formuliertje bevat, wordt gecentreerd.</a:t>
            </a:r>
            <a:endParaRPr lang="nl-BE" sz="2400" dirty="0"/>
          </a:p>
        </p:txBody>
      </p:sp>
      <p:cxnSp>
        <p:nvCxnSpPr>
          <p:cNvPr id="24" name="Rechte verbindingslijn met pijl 23"/>
          <p:cNvCxnSpPr/>
          <p:nvPr/>
        </p:nvCxnSpPr>
        <p:spPr>
          <a:xfrm>
            <a:off x="5001207" y="1834552"/>
            <a:ext cx="167952" cy="46077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2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96897161"/>
              </p:ext>
            </p:extLst>
          </p:nvPr>
        </p:nvGraphicFramePr>
        <p:xfrm>
          <a:off x="1463039" y="1399592"/>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72</a:t>
                      </a:r>
                    </a:p>
                    <a:p>
                      <a:pPr algn="r">
                        <a:lnSpc>
                          <a:spcPct val="100000"/>
                        </a:lnSpc>
                        <a:spcAft>
                          <a:spcPts val="0"/>
                        </a:spcAft>
                      </a:pPr>
                      <a:r>
                        <a:rPr lang="nl-BE" sz="1600" b="0" dirty="0" smtClean="0">
                          <a:effectLst/>
                          <a:latin typeface="+mn-lt"/>
                          <a:ea typeface="+mn-ea"/>
                          <a:cs typeface="+mn-cs"/>
                        </a:rPr>
                        <a:t>73</a:t>
                      </a:r>
                    </a:p>
                    <a:p>
                      <a:pPr algn="r">
                        <a:lnSpc>
                          <a:spcPct val="100000"/>
                        </a:lnSpc>
                        <a:spcAft>
                          <a:spcPts val="0"/>
                        </a:spcAft>
                      </a:pPr>
                      <a:r>
                        <a:rPr lang="nl-BE" sz="1600" b="0" dirty="0" smtClean="0">
                          <a:effectLst/>
                          <a:latin typeface="+mn-lt"/>
                          <a:ea typeface="+mn-ea"/>
                          <a:cs typeface="+mn-cs"/>
                        </a:rPr>
                        <a:t>74</a:t>
                      </a:r>
                    </a:p>
                    <a:p>
                      <a:pPr algn="r">
                        <a:lnSpc>
                          <a:spcPct val="100000"/>
                        </a:lnSpc>
                        <a:spcAft>
                          <a:spcPts val="0"/>
                        </a:spcAft>
                      </a:pPr>
                      <a:r>
                        <a:rPr lang="nl-BE" sz="1600" b="0" dirty="0" smtClean="0">
                          <a:effectLst/>
                          <a:latin typeface="+mn-lt"/>
                          <a:ea typeface="+mn-ea"/>
                          <a:cs typeface="+mn-cs"/>
                        </a:rPr>
                        <a:t>75</a:t>
                      </a:r>
                    </a:p>
                    <a:p>
                      <a:pPr algn="r">
                        <a:lnSpc>
                          <a:spcPct val="100000"/>
                        </a:lnSpc>
                        <a:spcAft>
                          <a:spcPts val="0"/>
                        </a:spcAft>
                      </a:pPr>
                      <a:r>
                        <a:rPr lang="nl-BE" sz="1600" b="0" dirty="0" smtClean="0">
                          <a:effectLst/>
                          <a:latin typeface="+mn-lt"/>
                          <a:ea typeface="+mn-ea"/>
                          <a:cs typeface="+mn-cs"/>
                        </a:rPr>
                        <a:t>76</a:t>
                      </a:r>
                    </a:p>
                    <a:p>
                      <a:pPr algn="r">
                        <a:lnSpc>
                          <a:spcPct val="100000"/>
                        </a:lnSpc>
                        <a:spcAft>
                          <a:spcPts val="0"/>
                        </a:spcAft>
                      </a:pPr>
                      <a:r>
                        <a:rPr lang="nl-BE" sz="1600" b="0" dirty="0" smtClean="0">
                          <a:effectLst/>
                          <a:latin typeface="+mn-lt"/>
                          <a:ea typeface="+mn-ea"/>
                          <a:cs typeface="+mn-cs"/>
                        </a:rPr>
                        <a:t>77</a:t>
                      </a: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p>
                    <a:p>
                      <a:pPr algn="r">
                        <a:lnSpc>
                          <a:spcPct val="100000"/>
                        </a:lnSpc>
                        <a:spcAft>
                          <a:spcPts val="0"/>
                        </a:spcAft>
                      </a:pPr>
                      <a:r>
                        <a:rPr lang="nl-BE" sz="1600" b="0" dirty="0" smtClean="0">
                          <a:effectLst/>
                          <a:latin typeface="+mn-lt"/>
                          <a:ea typeface="+mn-ea"/>
                          <a:cs typeface="+mn-cs"/>
                        </a:rPr>
                        <a:t>81</a:t>
                      </a:r>
                    </a:p>
                    <a:p>
                      <a:pPr algn="r">
                        <a:lnSpc>
                          <a:spcPct val="100000"/>
                        </a:lnSpc>
                        <a:spcAft>
                          <a:spcPts val="0"/>
                        </a:spcAft>
                      </a:pPr>
                      <a:r>
                        <a:rPr lang="nl-BE" sz="1600" b="0" dirty="0" smtClean="0">
                          <a:effectLst/>
                          <a:latin typeface="+mn-lt"/>
                          <a:ea typeface="+mn-ea"/>
                          <a:cs typeface="+mn-cs"/>
                        </a:rPr>
                        <a:t>82</a:t>
                      </a:r>
                    </a:p>
                    <a:p>
                      <a:pPr algn="r">
                        <a:lnSpc>
                          <a:spcPct val="100000"/>
                        </a:lnSpc>
                        <a:spcAft>
                          <a:spcPts val="0"/>
                        </a:spcAft>
                      </a:pPr>
                      <a:r>
                        <a:rPr lang="nl-BE" sz="1600" b="0" dirty="0" smtClean="0">
                          <a:effectLst/>
                          <a:latin typeface="+mn-lt"/>
                          <a:ea typeface="+mn-ea"/>
                          <a:cs typeface="+mn-cs"/>
                        </a:rPr>
                        <a:t>83</a:t>
                      </a:r>
                    </a:p>
                    <a:p>
                      <a:pPr algn="r">
                        <a:lnSpc>
                          <a:spcPct val="100000"/>
                        </a:lnSpc>
                        <a:spcAft>
                          <a:spcPts val="0"/>
                        </a:spcAft>
                      </a:pPr>
                      <a:r>
                        <a:rPr lang="nl-BE" sz="1600" b="0" dirty="0" smtClean="0">
                          <a:effectLst/>
                          <a:latin typeface="+mn-lt"/>
                          <a:ea typeface="+mn-ea"/>
                          <a:cs typeface="+mn-cs"/>
                        </a:rPr>
                        <a:t>84</a:t>
                      </a:r>
                    </a:p>
                    <a:p>
                      <a:pPr algn="r">
                        <a:lnSpc>
                          <a:spcPct val="100000"/>
                        </a:lnSpc>
                        <a:spcAft>
                          <a:spcPts val="0"/>
                        </a:spcAft>
                      </a:pPr>
                      <a:r>
                        <a:rPr lang="nl-BE" sz="1600" b="0" dirty="0" smtClean="0">
                          <a:effectLst/>
                          <a:latin typeface="+mn-lt"/>
                          <a:ea typeface="+mn-ea"/>
                          <a:cs typeface="+mn-cs"/>
                        </a:rPr>
                        <a:t>85</a:t>
                      </a:r>
                    </a:p>
                    <a:p>
                      <a:pPr algn="r">
                        <a:lnSpc>
                          <a:spcPct val="100000"/>
                        </a:lnSpc>
                        <a:spcAft>
                          <a:spcPts val="0"/>
                        </a:spcAft>
                      </a:pPr>
                      <a:r>
                        <a:rPr lang="nl-BE" sz="1600" b="0" dirty="0" smtClean="0">
                          <a:effectLst/>
                          <a:latin typeface="+mn-lt"/>
                          <a:ea typeface="+mn-ea"/>
                          <a:cs typeface="+mn-cs"/>
                        </a:rPr>
                        <a:t>86</a:t>
                      </a:r>
                    </a:p>
                    <a:p>
                      <a:pPr algn="r">
                        <a:lnSpc>
                          <a:spcPct val="100000"/>
                        </a:lnSpc>
                        <a:spcAft>
                          <a:spcPts val="0"/>
                        </a:spcAft>
                      </a:pPr>
                      <a:r>
                        <a:rPr lang="nl-BE" sz="1600" b="0" dirty="0" smtClean="0">
                          <a:effectLst/>
                          <a:latin typeface="+mn-lt"/>
                          <a:ea typeface="+mn-ea"/>
                          <a:cs typeface="+mn-cs"/>
                        </a:rPr>
                        <a:t>87</a:t>
                      </a:r>
                    </a:p>
                    <a:p>
                      <a:pPr algn="r">
                        <a:lnSpc>
                          <a:spcPct val="100000"/>
                        </a:lnSpc>
                        <a:spcAft>
                          <a:spcPts val="0"/>
                        </a:spcAft>
                      </a:pPr>
                      <a:r>
                        <a:rPr lang="nl-BE" sz="1600" b="0" dirty="0" smtClean="0">
                          <a:effectLst/>
                          <a:latin typeface="+mn-lt"/>
                          <a:ea typeface="+mn-ea"/>
                          <a:cs typeface="+mn-cs"/>
                        </a:rPr>
                        <a:t>88</a:t>
                      </a:r>
                    </a:p>
                    <a:p>
                      <a:pPr algn="r">
                        <a:lnSpc>
                          <a:spcPct val="100000"/>
                        </a:lnSpc>
                        <a:spcAft>
                          <a:spcPts val="0"/>
                        </a:spcAft>
                      </a:pPr>
                      <a:r>
                        <a:rPr lang="nl-BE" sz="1600" b="0" dirty="0" smtClean="0">
                          <a:effectLst/>
                          <a:latin typeface="+mn-lt"/>
                          <a:ea typeface="+mn-ea"/>
                          <a:cs typeface="+mn-cs"/>
                        </a:rPr>
                        <a:t>89</a:t>
                      </a:r>
                    </a:p>
                    <a:p>
                      <a:pPr algn="r">
                        <a:lnSpc>
                          <a:spcPct val="100000"/>
                        </a:lnSpc>
                        <a:spcAft>
                          <a:spcPts val="0"/>
                        </a:spcAft>
                      </a:pPr>
                      <a:r>
                        <a:rPr lang="nl-BE" sz="1600" b="0" dirty="0" smtClean="0">
                          <a:effectLst/>
                          <a:latin typeface="+mn-lt"/>
                          <a:ea typeface="+mn-ea"/>
                          <a:cs typeface="+mn-cs"/>
                        </a:rPr>
                        <a:t>90</a:t>
                      </a:r>
                    </a:p>
                    <a:p>
                      <a:pPr algn="r">
                        <a:lnSpc>
                          <a:spcPct val="100000"/>
                        </a:lnSpc>
                        <a:spcAft>
                          <a:spcPts val="0"/>
                        </a:spcAft>
                      </a:pPr>
                      <a:r>
                        <a:rPr lang="nl-BE" sz="1600" b="0" dirty="0" smtClean="0">
                          <a:effectLst/>
                          <a:latin typeface="+mn-lt"/>
                          <a:ea typeface="+mn-ea"/>
                          <a:cs typeface="+mn-cs"/>
                        </a:rPr>
                        <a:t>91</a:t>
                      </a:r>
                    </a:p>
                    <a:p>
                      <a:pPr algn="r">
                        <a:lnSpc>
                          <a:spcPct val="100000"/>
                        </a:lnSpc>
                        <a:spcAft>
                          <a:spcPts val="0"/>
                        </a:spcAft>
                      </a:pPr>
                      <a:r>
                        <a:rPr lang="nl-BE" sz="1600" b="0" dirty="0" smtClean="0">
                          <a:effectLst/>
                          <a:latin typeface="+mn-lt"/>
                          <a:ea typeface="+mn-ea"/>
                          <a:cs typeface="+mn-cs"/>
                        </a:rPr>
                        <a:t>92</a:t>
                      </a:r>
                    </a:p>
                    <a:p>
                      <a:pPr algn="r">
                        <a:lnSpc>
                          <a:spcPct val="100000"/>
                        </a:lnSpc>
                        <a:spcAft>
                          <a:spcPts val="0"/>
                        </a:spcAft>
                      </a:pPr>
                      <a:endParaRPr lang="nl-BE" sz="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checkbox</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ikbenakkoord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col-10</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Ik aanvaard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class="center"&gt;&lt;input type="button" ... &lt;/p&gt;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="resultaat"&gt;&lt;/p&gt;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42601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Test </a:t>
            </a:r>
            <a:r>
              <a:rPr lang="nl-BE" sz="2400" dirty="0">
                <a:latin typeface="+mj-lt"/>
                <a:cs typeface="Code New Roman" panose="020B0609020204030204" pitchFamily="49" charset="0"/>
              </a:rPr>
              <a:t>het resultaat in een browser. De afbeelding wordt niet kleiner wanneer je het scherm smaller maakt, waardoor bij sommige schermresoluties het formulier teveel bij elkaar drukt wordt. Werk zelf een goeie oplossing uit voor dit probleem.</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178085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569660"/>
          </a:xfrm>
          <a:prstGeom prst="rect">
            <a:avLst/>
          </a:prstGeom>
          <a:noFill/>
        </p:spPr>
        <p:txBody>
          <a:bodyPr wrap="square" rtlCol="0">
            <a:spAutoFit/>
          </a:bodyPr>
          <a:lstStyle/>
          <a:p>
            <a:pPr>
              <a:spcBef>
                <a:spcPts val="1200"/>
              </a:spcBef>
              <a:buClr>
                <a:schemeClr val="accent6"/>
              </a:buClr>
            </a:pPr>
            <a:r>
              <a:rPr lang="nl-BE" sz="3200" dirty="0">
                <a:latin typeface="+mj-lt"/>
                <a:cs typeface="Code New Roman" panose="020B0609020204030204" pitchFamily="49" charset="0"/>
              </a:rPr>
              <a:t>Een bezoeker kan gelijk wat invullen in het </a:t>
            </a:r>
            <a:r>
              <a:rPr lang="nl-BE" sz="3200" dirty="0" err="1">
                <a:latin typeface="+mj-lt"/>
                <a:cs typeface="Code New Roman" panose="020B0609020204030204" pitchFamily="49" charset="0"/>
              </a:rPr>
              <a:t>invoervak</a:t>
            </a:r>
            <a:r>
              <a:rPr lang="nl-BE" sz="3200" dirty="0">
                <a:latin typeface="+mj-lt"/>
                <a:cs typeface="Code New Roman" panose="020B0609020204030204" pitchFamily="49" charset="0"/>
              </a:rPr>
              <a:t>, ook tekst. Hoe kan je </a:t>
            </a:r>
            <a:r>
              <a:rPr lang="nl-BE" sz="3200" dirty="0" smtClean="0">
                <a:latin typeface="+mj-lt"/>
                <a:cs typeface="Code New Roman" panose="020B0609020204030204" pitchFamily="49" charset="0"/>
              </a:rPr>
              <a:t>ervoor </a:t>
            </a:r>
            <a:r>
              <a:rPr lang="nl-BE" sz="3200" dirty="0">
                <a:latin typeface="+mj-lt"/>
                <a:cs typeface="Code New Roman" panose="020B0609020204030204" pitchFamily="49" charset="0"/>
              </a:rPr>
              <a:t>zorgen dat enkel getallen kunnen ingegeven worden</a:t>
            </a:r>
            <a:r>
              <a:rPr lang="nl-BE" sz="3200" dirty="0" smtClean="0">
                <a:latin typeface="+mj-lt"/>
                <a:cs typeface="Code New Roman" panose="020B0609020204030204" pitchFamily="49" charset="0"/>
              </a:rPr>
              <a:t>?</a:t>
            </a:r>
            <a:endParaRPr lang="nl-BE" sz="3200" dirty="0">
              <a:latin typeface="+mj-lt"/>
              <a:cs typeface="Code New Roman" panose="020B0609020204030204" pitchFamily="49" charset="0"/>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16" name="Tekstvak 15"/>
          <p:cNvSpPr txBox="1"/>
          <p:nvPr/>
        </p:nvSpPr>
        <p:spPr>
          <a:xfrm>
            <a:off x="1827977" y="3470731"/>
            <a:ext cx="5639480" cy="584775"/>
          </a:xfrm>
          <a:prstGeom prst="rect">
            <a:avLst/>
          </a:prstGeom>
          <a:noFill/>
        </p:spPr>
        <p:txBody>
          <a:bodyPr wrap="square" rtlCol="0">
            <a:spAutoFit/>
          </a:bodyPr>
          <a:lstStyle/>
          <a:p>
            <a:r>
              <a:rPr lang="en-US" sz="3200" dirty="0">
                <a:solidFill>
                  <a:schemeClr val="accent6"/>
                </a:solidFill>
                <a:latin typeface="Code New Roman" panose="020B0609020204030204" pitchFamily="49" charset="0"/>
                <a:cs typeface="Code New Roman" panose="020B0609020204030204" pitchFamily="49" charset="0"/>
              </a:rPr>
              <a:t>&lt;input </a:t>
            </a:r>
            <a:r>
              <a:rPr lang="en-US" sz="3200" dirty="0" smtClean="0">
                <a:solidFill>
                  <a:schemeClr val="accent6"/>
                </a:solidFill>
                <a:latin typeface="Code New Roman" panose="020B0609020204030204" pitchFamily="49" charset="0"/>
                <a:cs typeface="Code New Roman" panose="020B0609020204030204" pitchFamily="49" charset="0"/>
              </a:rPr>
              <a:t>type</a:t>
            </a:r>
            <a:r>
              <a:rPr lang="en-US" sz="3200" dirty="0">
                <a:solidFill>
                  <a:schemeClr val="accent6"/>
                </a:solidFill>
                <a:latin typeface="Code New Roman" panose="020B0609020204030204" pitchFamily="49" charset="0"/>
                <a:cs typeface="Code New Roman" panose="020B0609020204030204" pitchFamily="49" charset="0"/>
              </a:rPr>
              <a:t>="</a:t>
            </a:r>
            <a:r>
              <a:rPr lang="en-US" sz="3200" dirty="0" smtClean="0">
                <a:solidFill>
                  <a:schemeClr val="accent6"/>
                </a:solidFill>
                <a:latin typeface="Code New Roman" panose="020B0609020204030204" pitchFamily="49" charset="0"/>
                <a:cs typeface="Code New Roman" panose="020B0609020204030204" pitchFamily="49" charset="0"/>
              </a:rPr>
              <a:t>number“&gt;</a:t>
            </a:r>
            <a:endParaRPr lang="en-US" sz="3200" dirty="0">
              <a:solidFill>
                <a:schemeClr val="accent6"/>
              </a:solidFill>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14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p:cNvSpPr/>
          <p:nvPr/>
        </p:nvSpPr>
        <p:spPr>
          <a:xfrm>
            <a:off x="1578856" y="2653038"/>
            <a:ext cx="6745636" cy="40568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27" name="Rechthoek 26"/>
          <p:cNvSpPr/>
          <p:nvPr/>
        </p:nvSpPr>
        <p:spPr>
          <a:xfrm>
            <a:off x="6860886" y="160470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err="1" smtClean="0"/>
              <a:t>responsive</a:t>
            </a:r>
            <a:r>
              <a:rPr lang="nl-BE" sz="3600" dirty="0" smtClean="0"/>
              <a:t> design</a:t>
            </a:r>
            <a:endParaRPr lang="nl-BE" sz="3600" dirty="0"/>
          </a:p>
        </p:txBody>
      </p:sp>
      <p:pic>
        <p:nvPicPr>
          <p:cNvPr id="24" name="Afbeelding 23" descr="https://upload.wikimedia.org/wikipedia/commons/e/e7/Diseno-web-responsive-design.jpg"/>
          <p:cNvPicPr/>
          <p:nvPr/>
        </p:nvPicPr>
        <p:blipFill>
          <a:blip r:embed="rId4">
            <a:extLst>
              <a:ext uri="{28A0092B-C50C-407E-A947-70E740481C1C}">
                <a14:useLocalDpi xmlns:a14="http://schemas.microsoft.com/office/drawing/2010/main" val="0"/>
              </a:ext>
            </a:extLst>
          </a:blip>
          <a:srcRect/>
          <a:stretch>
            <a:fillRect/>
          </a:stretch>
        </p:blipFill>
        <p:spPr bwMode="auto">
          <a:xfrm>
            <a:off x="2256006" y="2877964"/>
            <a:ext cx="5391336" cy="3722734"/>
          </a:xfrm>
          <a:prstGeom prst="rect">
            <a:avLst/>
          </a:prstGeom>
          <a:noFill/>
          <a:ln>
            <a:noFill/>
          </a:ln>
        </p:spPr>
      </p:pic>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93622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077218"/>
          </a:xfrm>
          <a:prstGeom prst="rect">
            <a:avLst/>
          </a:prstGeom>
          <a:noFill/>
        </p:spPr>
        <p:txBody>
          <a:bodyPr wrap="square" rtlCol="0">
            <a:spAutoFit/>
          </a:bodyPr>
          <a:lstStyle/>
          <a:p>
            <a:pPr>
              <a:spcBef>
                <a:spcPts val="1200"/>
              </a:spcBef>
              <a:buClr>
                <a:schemeClr val="accent6"/>
              </a:buClr>
            </a:pPr>
            <a:r>
              <a:rPr lang="nl-BE" sz="3200">
                <a:latin typeface="+mj-lt"/>
                <a:cs typeface="Code New Roman" panose="020B0609020204030204" pitchFamily="49" charset="0"/>
              </a:rPr>
              <a:t>Met welke html-attributen kan je ervoor zorgen dat de ingevoerde waarde tussen 1 000 en 10 000 moet liggen?</a:t>
            </a:r>
            <a:endParaRPr lang="nl-BE" sz="3200" dirty="0">
              <a:latin typeface="+mj-lt"/>
              <a:cs typeface="Code New Roman" panose="020B0609020204030204" pitchFamily="49" charset="0"/>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16" name="Tekstvak 15"/>
          <p:cNvSpPr txBox="1"/>
          <p:nvPr/>
        </p:nvSpPr>
        <p:spPr>
          <a:xfrm>
            <a:off x="1827977" y="3470731"/>
            <a:ext cx="5639480" cy="584775"/>
          </a:xfrm>
          <a:prstGeom prst="rect">
            <a:avLst/>
          </a:prstGeom>
          <a:noFill/>
        </p:spPr>
        <p:txBody>
          <a:bodyPr wrap="square" rtlCol="0">
            <a:spAutoFit/>
          </a:bodyPr>
          <a:lstStyle/>
          <a:p>
            <a:r>
              <a:rPr lang="en-US" sz="3200">
                <a:solidFill>
                  <a:schemeClr val="accent6"/>
                </a:solidFill>
                <a:latin typeface="Code New Roman" panose="020B0609020204030204" pitchFamily="49" charset="0"/>
                <a:cs typeface="Code New Roman" panose="020B0609020204030204" pitchFamily="49" charset="0"/>
              </a:rPr>
              <a:t>min="1000" max="10000"</a:t>
            </a:r>
            <a:endParaRPr lang="en-US" sz="3200" dirty="0">
              <a:solidFill>
                <a:schemeClr val="accent6"/>
              </a:solidFill>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104914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077218"/>
          </a:xfrm>
          <a:prstGeom prst="rect">
            <a:avLst/>
          </a:prstGeom>
          <a:noFill/>
        </p:spPr>
        <p:txBody>
          <a:bodyPr wrap="square" rtlCol="0">
            <a:spAutoFit/>
          </a:bodyPr>
          <a:lstStyle/>
          <a:p>
            <a:pPr>
              <a:spcBef>
                <a:spcPts val="1200"/>
              </a:spcBef>
              <a:buClr>
                <a:schemeClr val="accent6"/>
              </a:buClr>
            </a:pPr>
            <a:r>
              <a:rPr lang="nl-BE" sz="3200" dirty="0">
                <a:latin typeface="+mj-lt"/>
                <a:cs typeface="Code New Roman" panose="020B0609020204030204" pitchFamily="49" charset="0"/>
              </a:rPr>
              <a:t>Met welk html-attribuut zorg je ervoor dat de bezoeker verplicht is om een waarde in te geven in het </a:t>
            </a:r>
            <a:r>
              <a:rPr lang="nl-BE" sz="3200" dirty="0" err="1">
                <a:latin typeface="+mj-lt"/>
                <a:cs typeface="Code New Roman" panose="020B0609020204030204" pitchFamily="49" charset="0"/>
              </a:rPr>
              <a:t>invoervak</a:t>
            </a:r>
            <a:r>
              <a:rPr lang="nl-BE" sz="3200" dirty="0">
                <a:latin typeface="+mj-lt"/>
                <a:cs typeface="Code New Roman" panose="020B0609020204030204" pitchFamily="49" charset="0"/>
              </a:rPr>
              <a:t>?</a:t>
            </a: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16" name="Tekstvak 15"/>
          <p:cNvSpPr txBox="1"/>
          <p:nvPr/>
        </p:nvSpPr>
        <p:spPr>
          <a:xfrm>
            <a:off x="1827977" y="3470731"/>
            <a:ext cx="5639480" cy="584775"/>
          </a:xfrm>
          <a:prstGeom prst="rect">
            <a:avLst/>
          </a:prstGeom>
          <a:noFill/>
        </p:spPr>
        <p:txBody>
          <a:bodyPr wrap="square" rtlCol="0">
            <a:spAutoFit/>
          </a:bodyPr>
          <a:lstStyle/>
          <a:p>
            <a:r>
              <a:rPr lang="en-US" sz="3200" dirty="0" smtClean="0">
                <a:solidFill>
                  <a:schemeClr val="accent6"/>
                </a:solidFill>
                <a:latin typeface="Code New Roman" panose="020B0609020204030204" pitchFamily="49" charset="0"/>
                <a:cs typeface="Code New Roman" panose="020B0609020204030204" pitchFamily="49" charset="0"/>
              </a:rPr>
              <a:t>required</a:t>
            </a:r>
            <a:endParaRPr lang="en-US" sz="3200" dirty="0">
              <a:solidFill>
                <a:schemeClr val="accent6"/>
              </a:solidFill>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366756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8" name="Tekstvak 17"/>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Test het resultaat in een browser. De afbeelding wordt niet kleiner wanneer je het scherm smaller maakt, waardoor bij sommige schermresoluties het formulier teveel bij elkaar drukt wordt. Werk zelf een goeie oplossing uit voor dit probleem.</a:t>
            </a:r>
            <a:endParaRPr lang="nl-BE" sz="2400" dirty="0">
              <a:latin typeface="+mj-lt"/>
              <a:cs typeface="Code New Roman" panose="020B0609020204030204" pitchFamily="49" charset="0"/>
            </a:endParaRPr>
          </a:p>
        </p:txBody>
      </p:sp>
    </p:spTree>
    <p:extLst>
      <p:ext uri="{BB962C8B-B14F-4D97-AF65-F5344CB8AC3E}">
        <p14:creationId xmlns:p14="http://schemas.microsoft.com/office/powerpoint/2010/main" val="16146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3542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ervoor dat de bezoeker enkel getallen tussen 1 000 en 10 000 kan </a:t>
            </a:r>
            <a:r>
              <a:rPr lang="nl-BE" sz="2400" dirty="0" smtClean="0">
                <a:latin typeface="+mj-lt"/>
                <a:cs typeface="Code New Roman" panose="020B0609020204030204" pitchFamily="49" charset="0"/>
              </a:rPr>
              <a:t>ingeven </a:t>
            </a:r>
            <a:r>
              <a:rPr lang="nl-BE" sz="2400" dirty="0">
                <a:latin typeface="+mj-lt"/>
                <a:cs typeface="Code New Roman" panose="020B0609020204030204" pitchFamily="49" charset="0"/>
              </a:rPr>
              <a:t>en dat het formulierveld niet leeg mag blijven.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Voeg </a:t>
            </a:r>
            <a:r>
              <a:rPr lang="nl-BE" sz="2400" dirty="0">
                <a:latin typeface="+mj-lt"/>
                <a:cs typeface="Code New Roman" panose="020B0609020204030204" pitchFamily="49" charset="0"/>
              </a:rPr>
              <a:t>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needs-validation</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toe aan de </a:t>
            </a:r>
            <a:r>
              <a:rPr lang="nl-BE" sz="2400" dirty="0">
                <a:solidFill>
                  <a:schemeClr val="accent6"/>
                </a:solidFill>
                <a:latin typeface="Code New Roman" panose="020B0609020204030204" pitchFamily="49" charset="0"/>
                <a:cs typeface="Code New Roman" panose="020B0609020204030204" pitchFamily="49" charset="0"/>
              </a:rPr>
              <a:t>&lt;form&gt;</a:t>
            </a:r>
            <a:r>
              <a:rPr lang="nl-BE" sz="2400" dirty="0">
                <a:latin typeface="+mj-lt"/>
                <a:cs typeface="Code New Roman" panose="020B0609020204030204" pitchFamily="49" charset="0"/>
              </a:rPr>
              <a:t>-tag.</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939430348"/>
              </p:ext>
            </p:extLst>
          </p:nvPr>
        </p:nvGraphicFramePr>
        <p:xfrm>
          <a:off x="1463038" y="2942190"/>
          <a:ext cx="10578707" cy="528798"/>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id="</a:t>
                      </a:r>
                      <a:r>
                        <a:rPr lang="en-US"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class="needs-validation"</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endPar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Tekstvak 15"/>
          <p:cNvSpPr txBox="1"/>
          <p:nvPr/>
        </p:nvSpPr>
        <p:spPr>
          <a:xfrm>
            <a:off x="1362697" y="3674980"/>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Voeg </a:t>
            </a:r>
            <a:r>
              <a:rPr lang="nl-BE" sz="2400" dirty="0">
                <a:latin typeface="+mj-lt"/>
                <a:cs typeface="Code New Roman" panose="020B0609020204030204" pitchFamily="49" charset="0"/>
              </a:rPr>
              <a:t>de klasse </a:t>
            </a:r>
            <a:r>
              <a:rPr lang="nl-BE" sz="2400" dirty="0">
                <a:solidFill>
                  <a:schemeClr val="accent6"/>
                </a:solidFill>
                <a:latin typeface="Code New Roman" panose="020B0609020204030204" pitchFamily="49" charset="0"/>
                <a:cs typeface="Code New Roman" panose="020B0609020204030204" pitchFamily="49" charset="0"/>
              </a:rPr>
              <a:t>.form-control </a:t>
            </a:r>
            <a:r>
              <a:rPr lang="nl-BE" sz="2400" dirty="0">
                <a:latin typeface="+mj-lt"/>
                <a:cs typeface="Code New Roman" panose="020B0609020204030204" pitchFamily="49" charset="0"/>
              </a:rPr>
              <a:t>toe aan </a:t>
            </a:r>
            <a:r>
              <a:rPr lang="nl-BE" sz="2400" dirty="0" smtClean="0">
                <a:latin typeface="+mj-lt"/>
                <a:cs typeface="Code New Roman" panose="020B0609020204030204" pitchFamily="49" charset="0"/>
              </a:rPr>
              <a:t>het </a:t>
            </a:r>
            <a:r>
              <a:rPr lang="nl-BE" sz="2400" dirty="0" err="1" smtClean="0">
                <a:latin typeface="+mj-lt"/>
                <a:cs typeface="Code New Roman" panose="020B0609020204030204" pitchFamily="49" charset="0"/>
              </a:rPr>
              <a:t>invoervak</a:t>
            </a:r>
            <a:r>
              <a:rPr lang="nl-BE" sz="2400" dirty="0" smtClean="0">
                <a:latin typeface="+mj-lt"/>
                <a:cs typeface="Code New Roman" panose="020B0609020204030204" pitchFamily="49" charset="0"/>
              </a:rPr>
              <a:t>.</a:t>
            </a:r>
            <a:endParaRPr lang="nl-BE" sz="2400" dirty="0">
              <a:latin typeface="+mj-lt"/>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4234843373"/>
              </p:ext>
            </p:extLst>
          </p:nvPr>
        </p:nvGraphicFramePr>
        <p:xfrm>
          <a:off x="1463038" y="4297677"/>
          <a:ext cx="10578707" cy="528798"/>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class="form-control" </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type="...</a:t>
                      </a:r>
                      <a:endPar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66038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een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latin typeface="+mj-lt"/>
                <a:cs typeface="Code New Roman" panose="020B0609020204030204" pitchFamily="49" charset="0"/>
              </a:rPr>
              <a:t>met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invalid</a:t>
            </a:r>
            <a:r>
              <a:rPr lang="nl-BE" sz="2400" dirty="0">
                <a:solidFill>
                  <a:schemeClr val="accent6"/>
                </a:solidFill>
                <a:latin typeface="Code New Roman" panose="020B0609020204030204" pitchFamily="49" charset="0"/>
                <a:cs typeface="Code New Roman" panose="020B0609020204030204" pitchFamily="49" charset="0"/>
              </a:rPr>
              <a:t>-feedback </a:t>
            </a:r>
            <a:r>
              <a:rPr lang="nl-BE" sz="2400" dirty="0">
                <a:latin typeface="+mj-lt"/>
                <a:cs typeface="Code New Roman" panose="020B0609020204030204" pitchFamily="49" charset="0"/>
              </a:rPr>
              <a:t>wordt de boodschap </a:t>
            </a:r>
            <a:r>
              <a:rPr lang="nl-BE" sz="2400" dirty="0" smtClean="0">
                <a:latin typeface="+mj-lt"/>
                <a:cs typeface="Code New Roman" panose="020B0609020204030204" pitchFamily="49" charset="0"/>
              </a:rPr>
              <a:t>geschreven </a:t>
            </a:r>
            <a:r>
              <a:rPr lang="nl-BE" sz="2400" dirty="0">
                <a:latin typeface="+mj-lt"/>
                <a:cs typeface="Code New Roman" panose="020B0609020204030204" pitchFamily="49" charset="0"/>
              </a:rPr>
              <a:t>die de bezoeker te zien krijgt indien de invoer niet aan de voorwaarden voldoet. Die </a:t>
            </a:r>
            <a:r>
              <a:rPr lang="nl-BE" sz="2400" dirty="0">
                <a:solidFill>
                  <a:schemeClr val="accent6"/>
                </a:solidFill>
                <a:latin typeface="Code New Roman" panose="020B0609020204030204" pitchFamily="49" charset="0"/>
                <a:cs typeface="Code New Roman" panose="020B0609020204030204" pitchFamily="49" charset="0"/>
              </a:rPr>
              <a:t>&lt;div&gt;</a:t>
            </a:r>
            <a:r>
              <a:rPr lang="nl-BE" sz="2400" dirty="0">
                <a:latin typeface="+mj-lt"/>
                <a:cs typeface="Code New Roman" panose="020B0609020204030204" pitchFamily="49" charset="0"/>
              </a:rPr>
              <a:t> zet je vlak achter het invoerveld in hetzelfde blok.</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151098836"/>
              </p:ext>
            </p:extLst>
          </p:nvPr>
        </p:nvGraphicFramePr>
        <p:xfrm>
          <a:off x="1463039" y="3211589"/>
          <a:ext cx="10578707" cy="20574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57</a:t>
                      </a:r>
                    </a:p>
                    <a:p>
                      <a:pPr algn="r">
                        <a:lnSpc>
                          <a:spcPct val="100000"/>
                        </a:lnSpc>
                        <a:spcAft>
                          <a:spcPts val="0"/>
                        </a:spcAft>
                      </a:pPr>
                      <a:r>
                        <a:rPr lang="nl-BE" sz="1800" b="0" dirty="0" smtClean="0">
                          <a:effectLst/>
                          <a:latin typeface="+mn-lt"/>
                          <a:ea typeface="+mn-ea"/>
                          <a:cs typeface="+mn-cs"/>
                        </a:rPr>
                        <a:t>58</a:t>
                      </a:r>
                    </a:p>
                    <a:p>
                      <a:pPr algn="r">
                        <a:lnSpc>
                          <a:spcPct val="100000"/>
                        </a:lnSpc>
                        <a:spcAft>
                          <a:spcPts val="0"/>
                        </a:spcAft>
                      </a:pPr>
                      <a:r>
                        <a:rPr lang="nl-BE" sz="1800" b="0" dirty="0" smtClean="0">
                          <a:effectLst/>
                          <a:latin typeface="+mn-lt"/>
                          <a:ea typeface="+mn-ea"/>
                          <a:cs typeface="+mn-cs"/>
                        </a:rPr>
                        <a:t>59</a:t>
                      </a:r>
                    </a:p>
                    <a:p>
                      <a:pPr algn="r">
                        <a:lnSpc>
                          <a:spcPct val="100000"/>
                        </a:lnSpc>
                        <a:spcAft>
                          <a:spcPts val="0"/>
                        </a:spcAft>
                      </a:pPr>
                      <a:r>
                        <a:rPr lang="nl-BE" sz="1800" b="0" dirty="0" smtClean="0">
                          <a:effectLst/>
                          <a:latin typeface="+mn-lt"/>
                          <a:ea typeface="+mn-ea"/>
                          <a:cs typeface="+mn-cs"/>
                        </a:rPr>
                        <a:t>60</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class="col-6"&gt;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class="form-control" type="...&gt;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class="invalid-feedback"&gt;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De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waarde</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moet</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tussen</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1000 en 10000 kWh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liggen</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43176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rotWithShape="1">
          <a:blip r:embed="rId6"/>
          <a:srcRect l="33928" t="46391" r="34905" b="43860"/>
          <a:stretch/>
        </p:blipFill>
        <p:spPr>
          <a:xfrm>
            <a:off x="1667208" y="1726163"/>
            <a:ext cx="5085184" cy="961053"/>
          </a:xfrm>
          <a:prstGeom prst="rect">
            <a:avLst/>
          </a:prstGeom>
        </p:spPr>
      </p:pic>
      <p:sp>
        <p:nvSpPr>
          <p:cNvPr id="15" name="Tekstvak 14"/>
          <p:cNvSpPr txBox="1"/>
          <p:nvPr/>
        </p:nvSpPr>
        <p:spPr>
          <a:xfrm>
            <a:off x="7064236" y="4828250"/>
            <a:ext cx="4869617" cy="584775"/>
          </a:xfrm>
          <a:prstGeom prst="rect">
            <a:avLst/>
          </a:prstGeom>
          <a:noFill/>
        </p:spPr>
        <p:txBody>
          <a:bodyPr wrap="square" rtlCol="0">
            <a:spAutoFit/>
          </a:bodyPr>
          <a:lstStyle/>
          <a:p>
            <a:pPr>
              <a:spcBef>
                <a:spcPts val="1200"/>
              </a:spcBef>
              <a:buClr>
                <a:schemeClr val="accent6"/>
              </a:buClr>
            </a:pPr>
            <a:r>
              <a:rPr lang="nl-BE" sz="3200" dirty="0" smtClean="0">
                <a:latin typeface="+mj-lt"/>
                <a:cs typeface="Code New Roman" panose="020B0609020204030204" pitchFamily="49" charset="0"/>
              </a:rPr>
              <a:t>functie </a:t>
            </a:r>
            <a:r>
              <a:rPr lang="nl-BE" sz="3200" dirty="0">
                <a:solidFill>
                  <a:schemeClr val="accent6"/>
                </a:solidFill>
                <a:latin typeface="Code New Roman" panose="020B0609020204030204" pitchFamily="49" charset="0"/>
                <a:cs typeface="Code New Roman" panose="020B0609020204030204" pitchFamily="49" charset="0"/>
              </a:rPr>
              <a:t>berekenen</a:t>
            </a:r>
          </a:p>
        </p:txBody>
      </p:sp>
      <p:sp>
        <p:nvSpPr>
          <p:cNvPr id="3" name="Gekromde pijl-omlaag 2"/>
          <p:cNvSpPr/>
          <p:nvPr/>
        </p:nvSpPr>
        <p:spPr>
          <a:xfrm rot="2854311">
            <a:off x="6941976" y="2099388"/>
            <a:ext cx="3890865" cy="16409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22446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Tekstvak 15"/>
          <p:cNvSpPr txBox="1"/>
          <p:nvPr/>
        </p:nvSpPr>
        <p:spPr>
          <a:xfrm>
            <a:off x="3573625" y="1722165"/>
            <a:ext cx="5506222" cy="769441"/>
          </a:xfrm>
          <a:prstGeom prst="rect">
            <a:avLst/>
          </a:prstGeom>
          <a:noFill/>
        </p:spPr>
        <p:txBody>
          <a:bodyPr wrap="square" rtlCol="0">
            <a:spAutoFit/>
          </a:bodyPr>
          <a:lstStyle/>
          <a:p>
            <a:pPr>
              <a:spcBef>
                <a:spcPts val="1200"/>
              </a:spcBef>
              <a:buClr>
                <a:schemeClr val="accent6"/>
              </a:buClr>
            </a:pPr>
            <a:r>
              <a:rPr lang="nl-BE" sz="4400" dirty="0" smtClean="0">
                <a:latin typeface="+mj-lt"/>
                <a:cs typeface="Code New Roman" panose="020B0609020204030204" pitchFamily="49" charset="0"/>
              </a:rPr>
              <a:t>Bootstrap validatie</a:t>
            </a:r>
            <a:endParaRPr lang="nl-BE" sz="4400" dirty="0">
              <a:solidFill>
                <a:schemeClr val="accent6"/>
              </a:solidFill>
              <a:latin typeface="Code New Roman" panose="020B0609020204030204" pitchFamily="49" charset="0"/>
              <a:cs typeface="Code New Roman" panose="020B0609020204030204" pitchFamily="49" charset="0"/>
            </a:endParaRPr>
          </a:p>
        </p:txBody>
      </p:sp>
      <p:pic>
        <p:nvPicPr>
          <p:cNvPr id="19" name="Picture 2" descr="https://icons.iconarchive.com/icons/hopstarter/adobe-cs4/256/File-Adobe-Dreamweaver-JavaScrip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502" y="2802643"/>
            <a:ext cx="2865012" cy="2865012"/>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p:cNvSpPr txBox="1"/>
          <p:nvPr/>
        </p:nvSpPr>
        <p:spPr>
          <a:xfrm>
            <a:off x="2313502" y="5667655"/>
            <a:ext cx="3158237" cy="646331"/>
          </a:xfrm>
          <a:prstGeom prst="rect">
            <a:avLst/>
          </a:prstGeom>
          <a:noFill/>
        </p:spPr>
        <p:txBody>
          <a:bodyPr wrap="none" rtlCol="0">
            <a:spAutoFit/>
          </a:bodyPr>
          <a:lstStyle/>
          <a:p>
            <a:r>
              <a:rPr lang="nl-BE" sz="3600" dirty="0">
                <a:solidFill>
                  <a:schemeClr val="accent1">
                    <a:lumMod val="75000"/>
                  </a:schemeClr>
                </a:solidFill>
                <a:latin typeface="Code New Roman" panose="020B0609020204030204" pitchFamily="49" charset="0"/>
                <a:cs typeface="Code New Roman" panose="020B0609020204030204" pitchFamily="49" charset="0"/>
              </a:rPr>
              <a:t>b</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ootstrap.js</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2" name="Picture 2" descr="https://icons.iconarchive.com/icons/hopstarter/adobe-cs4/256/File-Adobe-Dreamweaver-JavaScrip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021" y="2773731"/>
            <a:ext cx="2865012" cy="2865012"/>
          </a:xfrm>
          <a:prstGeom prst="rect">
            <a:avLst/>
          </a:prstGeom>
          <a:noFill/>
          <a:extLst>
            <a:ext uri="{909E8E84-426E-40DD-AFC4-6F175D3DCCD1}">
              <a14:hiddenFill xmlns:a14="http://schemas.microsoft.com/office/drawing/2010/main">
                <a:solidFill>
                  <a:srgbClr val="FFFFFF"/>
                </a:solidFill>
              </a14:hiddenFill>
            </a:ext>
          </a:extLst>
        </p:spPr>
      </p:pic>
      <p:sp>
        <p:nvSpPr>
          <p:cNvPr id="23" name="Tekstvak 22"/>
          <p:cNvSpPr txBox="1"/>
          <p:nvPr/>
        </p:nvSpPr>
        <p:spPr>
          <a:xfrm>
            <a:off x="7503818" y="5638743"/>
            <a:ext cx="2332690" cy="646331"/>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jquery.js</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4" name="Afbeelding 2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2" name="Plus 11"/>
          <p:cNvSpPr/>
          <p:nvPr/>
        </p:nvSpPr>
        <p:spPr>
          <a:xfrm>
            <a:off x="5313319" y="3275707"/>
            <a:ext cx="1744824" cy="187172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689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a:latin typeface="+mj-lt"/>
                <a:cs typeface="Code New Roman" panose="020B0609020204030204" pitchFamily="49" charset="0"/>
              </a:rPr>
              <a:t>Voeg dit jQuery-script toe net voor het reeds bestaande script:</a:t>
            </a: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96109360"/>
              </p:ext>
            </p:extLst>
          </p:nvPr>
        </p:nvGraphicFramePr>
        <p:xfrm>
          <a:off x="1463038" y="2083684"/>
          <a:ext cx="10578707" cy="45872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106</a:t>
                      </a:r>
                    </a:p>
                    <a:p>
                      <a:pPr algn="r">
                        <a:lnSpc>
                          <a:spcPct val="100000"/>
                        </a:lnSpc>
                        <a:spcAft>
                          <a:spcPts val="0"/>
                        </a:spcAft>
                      </a:pPr>
                      <a:r>
                        <a:rPr lang="nl-BE" sz="1700" b="0" dirty="0" smtClean="0">
                          <a:effectLst/>
                          <a:latin typeface="+mn-lt"/>
                          <a:ea typeface="+mn-ea"/>
                          <a:cs typeface="+mn-cs"/>
                        </a:rPr>
                        <a:t>107</a:t>
                      </a:r>
                    </a:p>
                    <a:p>
                      <a:pPr algn="r">
                        <a:lnSpc>
                          <a:spcPct val="100000"/>
                        </a:lnSpc>
                        <a:spcAft>
                          <a:spcPts val="0"/>
                        </a:spcAft>
                      </a:pPr>
                      <a:r>
                        <a:rPr lang="nl-BE" sz="1700" b="0" dirty="0" smtClean="0">
                          <a:effectLst/>
                          <a:latin typeface="+mn-lt"/>
                          <a:ea typeface="+mn-ea"/>
                          <a:cs typeface="+mn-cs"/>
                        </a:rPr>
                        <a:t>108</a:t>
                      </a:r>
                    </a:p>
                    <a:p>
                      <a:pPr algn="r">
                        <a:lnSpc>
                          <a:spcPct val="100000"/>
                        </a:lnSpc>
                        <a:spcAft>
                          <a:spcPts val="0"/>
                        </a:spcAft>
                      </a:pPr>
                      <a:r>
                        <a:rPr lang="nl-BE" sz="1700" b="0" dirty="0" smtClean="0">
                          <a:effectLst/>
                          <a:latin typeface="+mn-lt"/>
                          <a:ea typeface="+mn-ea"/>
                          <a:cs typeface="+mn-cs"/>
                        </a:rPr>
                        <a:t>109</a:t>
                      </a:r>
                    </a:p>
                    <a:p>
                      <a:pPr algn="r">
                        <a:lnSpc>
                          <a:spcPct val="100000"/>
                        </a:lnSpc>
                        <a:spcAft>
                          <a:spcPts val="0"/>
                        </a:spcAft>
                      </a:pPr>
                      <a:r>
                        <a:rPr lang="nl-BE" sz="1700" b="0" dirty="0" smtClean="0">
                          <a:effectLst/>
                          <a:latin typeface="+mn-lt"/>
                          <a:ea typeface="+mn-ea"/>
                          <a:cs typeface="+mn-cs"/>
                        </a:rPr>
                        <a:t>110</a:t>
                      </a:r>
                    </a:p>
                    <a:p>
                      <a:pPr algn="r">
                        <a:lnSpc>
                          <a:spcPct val="100000"/>
                        </a:lnSpc>
                        <a:spcAft>
                          <a:spcPts val="0"/>
                        </a:spcAft>
                      </a:pPr>
                      <a:r>
                        <a:rPr lang="nl-BE" sz="1700" b="0" dirty="0" smtClean="0">
                          <a:effectLst/>
                          <a:latin typeface="+mn-lt"/>
                          <a:ea typeface="+mn-ea"/>
                          <a:cs typeface="+mn-cs"/>
                        </a:rPr>
                        <a:t>111</a:t>
                      </a:r>
                    </a:p>
                    <a:p>
                      <a:pPr algn="r">
                        <a:lnSpc>
                          <a:spcPct val="100000"/>
                        </a:lnSpc>
                        <a:spcAft>
                          <a:spcPts val="0"/>
                        </a:spcAft>
                      </a:pPr>
                      <a:r>
                        <a:rPr lang="nl-BE" sz="1700" b="0" dirty="0" smtClean="0">
                          <a:effectLst/>
                          <a:latin typeface="+mn-lt"/>
                          <a:ea typeface="+mn-ea"/>
                          <a:cs typeface="+mn-cs"/>
                        </a:rPr>
                        <a:t>112</a:t>
                      </a:r>
                    </a:p>
                    <a:p>
                      <a:pPr algn="r">
                        <a:lnSpc>
                          <a:spcPct val="100000"/>
                        </a:lnSpc>
                        <a:spcAft>
                          <a:spcPts val="0"/>
                        </a:spcAft>
                      </a:pPr>
                      <a:r>
                        <a:rPr lang="nl-BE" sz="1700" b="0" dirty="0" smtClean="0">
                          <a:effectLst/>
                          <a:latin typeface="+mn-lt"/>
                          <a:ea typeface="+mn-ea"/>
                          <a:cs typeface="+mn-cs"/>
                        </a:rPr>
                        <a:t>113</a:t>
                      </a:r>
                    </a:p>
                    <a:p>
                      <a:pPr algn="r">
                        <a:lnSpc>
                          <a:spcPct val="100000"/>
                        </a:lnSpc>
                        <a:spcAft>
                          <a:spcPts val="0"/>
                        </a:spcAft>
                      </a:pPr>
                      <a:r>
                        <a:rPr lang="nl-BE" sz="1700" b="0" dirty="0" smtClean="0">
                          <a:effectLst/>
                          <a:latin typeface="+mn-lt"/>
                          <a:ea typeface="+mn-ea"/>
                          <a:cs typeface="+mn-cs"/>
                        </a:rPr>
                        <a:t>114</a:t>
                      </a:r>
                    </a:p>
                    <a:p>
                      <a:pPr algn="r">
                        <a:lnSpc>
                          <a:spcPct val="100000"/>
                        </a:lnSpc>
                        <a:spcAft>
                          <a:spcPts val="0"/>
                        </a:spcAft>
                      </a:pPr>
                      <a:r>
                        <a:rPr lang="nl-BE" sz="1700" b="0" dirty="0" smtClean="0">
                          <a:effectLst/>
                          <a:latin typeface="+mn-lt"/>
                          <a:ea typeface="+mn-ea"/>
                          <a:cs typeface="+mn-cs"/>
                        </a:rPr>
                        <a:t>115</a:t>
                      </a:r>
                    </a:p>
                    <a:p>
                      <a:pPr algn="r">
                        <a:lnSpc>
                          <a:spcPct val="100000"/>
                        </a:lnSpc>
                        <a:spcAft>
                          <a:spcPts val="0"/>
                        </a:spcAft>
                      </a:pPr>
                      <a:r>
                        <a:rPr lang="nl-BE" sz="1700" b="0" dirty="0" smtClean="0">
                          <a:effectLst/>
                          <a:latin typeface="+mn-lt"/>
                          <a:ea typeface="+mn-ea"/>
                          <a:cs typeface="+mn-cs"/>
                        </a:rPr>
                        <a:t>116</a:t>
                      </a:r>
                    </a:p>
                    <a:p>
                      <a:pPr algn="r">
                        <a:lnSpc>
                          <a:spcPct val="100000"/>
                        </a:lnSpc>
                        <a:spcAft>
                          <a:spcPts val="0"/>
                        </a:spcAft>
                      </a:pPr>
                      <a:r>
                        <a:rPr lang="nl-BE" sz="1700" b="0" dirty="0" smtClean="0">
                          <a:effectLst/>
                          <a:latin typeface="+mn-lt"/>
                          <a:ea typeface="+mn-ea"/>
                          <a:cs typeface="+mn-cs"/>
                        </a:rPr>
                        <a:t>117</a:t>
                      </a:r>
                    </a:p>
                    <a:p>
                      <a:pPr algn="r">
                        <a:lnSpc>
                          <a:spcPct val="100000"/>
                        </a:lnSpc>
                        <a:spcAft>
                          <a:spcPts val="0"/>
                        </a:spcAft>
                      </a:pPr>
                      <a:r>
                        <a:rPr lang="nl-BE" sz="1700" b="0" dirty="0" smtClean="0">
                          <a:effectLst/>
                          <a:latin typeface="+mn-lt"/>
                          <a:ea typeface="+mn-ea"/>
                          <a:cs typeface="+mn-cs"/>
                        </a:rPr>
                        <a:t>118</a:t>
                      </a:r>
                    </a:p>
                    <a:p>
                      <a:pPr algn="r">
                        <a:lnSpc>
                          <a:spcPct val="100000"/>
                        </a:lnSpc>
                        <a:spcAft>
                          <a:spcPts val="0"/>
                        </a:spcAft>
                      </a:pPr>
                      <a:r>
                        <a:rPr lang="nl-BE" sz="1700" b="0" dirty="0" smtClean="0">
                          <a:effectLst/>
                          <a:latin typeface="+mn-lt"/>
                          <a:ea typeface="+mn-ea"/>
                          <a:cs typeface="+mn-cs"/>
                        </a:rPr>
                        <a:t>119</a:t>
                      </a:r>
                    </a:p>
                    <a:p>
                      <a:pPr algn="r">
                        <a:lnSpc>
                          <a:spcPct val="100000"/>
                        </a:lnSpc>
                        <a:spcAft>
                          <a:spcPts val="0"/>
                        </a:spcAft>
                      </a:pPr>
                      <a:r>
                        <a:rPr lang="nl-BE" sz="1700" b="0" dirty="0" smtClean="0">
                          <a:effectLst/>
                          <a:latin typeface="+mn-lt"/>
                          <a:ea typeface="+mn-ea"/>
                          <a:cs typeface="+mn-cs"/>
                        </a:rPr>
                        <a:t>120</a:t>
                      </a:r>
                    </a:p>
                    <a:p>
                      <a:pPr algn="r">
                        <a:lnSpc>
                          <a:spcPct val="100000"/>
                        </a:lnSpc>
                        <a:spcAft>
                          <a:spcPts val="0"/>
                        </a:spcAft>
                      </a:pPr>
                      <a:r>
                        <a:rPr lang="nl-BE" sz="1700" b="0" dirty="0" smtClean="0">
                          <a:effectLst/>
                          <a:latin typeface="+mn-lt"/>
                          <a:ea typeface="+mn-ea"/>
                          <a:cs typeface="+mn-cs"/>
                        </a:rPr>
                        <a:t>121</a:t>
                      </a:r>
                    </a:p>
                    <a:p>
                      <a:pPr algn="r">
                        <a:lnSpc>
                          <a:spcPct val="100000"/>
                        </a:lnSpc>
                        <a:spcAft>
                          <a:spcPts val="0"/>
                        </a:spcAft>
                      </a:pPr>
                      <a:r>
                        <a:rPr lang="nl-BE" sz="17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107773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83099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het aanroepen van de functie berekenen uit het script door de regel met de </a:t>
            </a:r>
            <a:r>
              <a:rPr lang="nl-BE" sz="2400" dirty="0" err="1">
                <a:latin typeface="+mj-lt"/>
                <a:cs typeface="Code New Roman" panose="020B0609020204030204" pitchFamily="49" charset="0"/>
              </a:rPr>
              <a:t>addEventListener</a:t>
            </a:r>
            <a:r>
              <a:rPr lang="nl-BE" sz="2400" dirty="0">
                <a:latin typeface="+mj-lt"/>
                <a:cs typeface="Code New Roman" panose="020B0609020204030204" pitchFamily="49" charset="0"/>
              </a:rPr>
              <a:t> op het object rekenen te wissen.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96024608"/>
              </p:ext>
            </p:extLst>
          </p:nvPr>
        </p:nvGraphicFramePr>
        <p:xfrm>
          <a:off x="1463038" y="2545950"/>
          <a:ext cx="10578707" cy="960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168</a:t>
                      </a:r>
                    </a:p>
                    <a:p>
                      <a:pPr algn="r">
                        <a:lnSpc>
                          <a:spcPct val="100000"/>
                        </a:lnSpc>
                        <a:spcAft>
                          <a:spcPts val="0"/>
                        </a:spcAft>
                      </a:pPr>
                      <a:r>
                        <a:rPr lang="nl-BE" sz="1700" b="0" dirty="0" smtClean="0">
                          <a:effectLst/>
                          <a:latin typeface="+mn-lt"/>
                          <a:ea typeface="+mn-ea"/>
                          <a:cs typeface="+mn-cs"/>
                        </a:rPr>
                        <a:t>169</a:t>
                      </a:r>
                    </a:p>
                    <a:p>
                      <a:pPr algn="r">
                        <a:lnSpc>
                          <a:spcPct val="100000"/>
                        </a:lnSpc>
                        <a:spcAft>
                          <a:spcPts val="0"/>
                        </a:spcAft>
                      </a:pPr>
                      <a:r>
                        <a:rPr lang="nl-BE" sz="1700" b="0" dirty="0" smtClean="0">
                          <a:effectLst/>
                          <a:latin typeface="+mn-lt"/>
                          <a:ea typeface="+mn-ea"/>
                          <a:cs typeface="+mn-cs"/>
                        </a:rPr>
                        <a:t>170</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akkoord.addEventListener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('click',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activeren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rekenen.addEventListener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('click',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cxnSp>
        <p:nvCxnSpPr>
          <p:cNvPr id="3" name="Rechte verbindingslijn 2"/>
          <p:cNvCxnSpPr/>
          <p:nvPr/>
        </p:nvCxnSpPr>
        <p:spPr>
          <a:xfrm>
            <a:off x="2360644" y="3028902"/>
            <a:ext cx="5411755"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1362698" y="3819422"/>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Probeer het resultaat uit in een browser.</a:t>
            </a:r>
            <a:endParaRPr lang="nl-BE" sz="2400" dirty="0">
              <a:latin typeface="+mj-lt"/>
              <a:cs typeface="Code New Roman" panose="020B0609020204030204" pitchFamily="49" charset="0"/>
            </a:endParaRPr>
          </a:p>
        </p:txBody>
      </p:sp>
    </p:spTree>
    <p:extLst>
      <p:ext uri="{BB962C8B-B14F-4D97-AF65-F5344CB8AC3E}">
        <p14:creationId xmlns:p14="http://schemas.microsoft.com/office/powerpoint/2010/main" val="29775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733869" y="2929812"/>
            <a:ext cx="4432041"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2" name="Tekstvak 21"/>
          <p:cNvSpPr txBox="1"/>
          <p:nvPr/>
        </p:nvSpPr>
        <p:spPr>
          <a:xfrm>
            <a:off x="4729797" y="4371049"/>
            <a:ext cx="6989452" cy="1077218"/>
          </a:xfrm>
          <a:prstGeom prst="rect">
            <a:avLst/>
          </a:prstGeom>
          <a:noFill/>
        </p:spPr>
        <p:txBody>
          <a:bodyPr wrap="square" rtlCol="0">
            <a:spAutoFit/>
          </a:bodyPr>
          <a:lstStyle/>
          <a:p>
            <a:r>
              <a:rPr lang="en-US" sz="3200" dirty="0" err="1" smtClean="0">
                <a:cs typeface="Code New Roman" panose="020B0609020204030204" pitchFamily="49" charset="0"/>
              </a:rPr>
              <a:t>Als</a:t>
            </a:r>
            <a:r>
              <a:rPr lang="en-US" sz="3200" dirty="0" smtClean="0">
                <a:cs typeface="Code New Roman" panose="020B0609020204030204" pitchFamily="49" charset="0"/>
              </a:rPr>
              <a:t> het </a:t>
            </a:r>
            <a:r>
              <a:rPr lang="en-US" sz="3200" dirty="0" err="1" smtClean="0">
                <a:cs typeface="Code New Roman" panose="020B0609020204030204" pitchFamily="49" charset="0"/>
              </a:rPr>
              <a:t>formulier</a:t>
            </a:r>
            <a:r>
              <a:rPr lang="en-US" sz="3200" dirty="0" smtClean="0">
                <a:cs typeface="Code New Roman" panose="020B0609020204030204" pitchFamily="49" charset="0"/>
              </a:rPr>
              <a:t> de </a:t>
            </a:r>
            <a:r>
              <a:rPr lang="en-US" sz="3200" dirty="0" err="1" smtClean="0">
                <a:cs typeface="Code New Roman" panose="020B0609020204030204" pitchFamily="49" charset="0"/>
              </a:rPr>
              <a:t>validatie</a:t>
            </a:r>
            <a:r>
              <a:rPr lang="en-US" sz="3200" dirty="0" smtClean="0">
                <a:cs typeface="Code New Roman" panose="020B0609020204030204" pitchFamily="49" charset="0"/>
              </a:rPr>
              <a:t> </a:t>
            </a:r>
            <a:r>
              <a:rPr lang="en-US" sz="3200" dirty="0" err="1" smtClean="0">
                <a:cs typeface="Code New Roman" panose="020B0609020204030204" pitchFamily="49" charset="0"/>
              </a:rPr>
              <a:t>niet</a:t>
            </a:r>
            <a:r>
              <a:rPr lang="en-US" sz="3200" dirty="0" smtClean="0">
                <a:cs typeface="Code New Roman" panose="020B0609020204030204" pitchFamily="49" charset="0"/>
              </a:rPr>
              <a:t> </a:t>
            </a:r>
            <a:r>
              <a:rPr lang="en-US" sz="3200" dirty="0" err="1" smtClean="0">
                <a:cs typeface="Code New Roman" panose="020B0609020204030204" pitchFamily="49" charset="0"/>
              </a:rPr>
              <a:t>doorstaat</a:t>
            </a:r>
            <a:r>
              <a:rPr lang="en-US" sz="3200" dirty="0" smtClean="0">
                <a:cs typeface="Code New Roman" panose="020B0609020204030204" pitchFamily="49" charset="0"/>
              </a:rPr>
              <a:t> …</a:t>
            </a:r>
            <a:endParaRPr lang="en-US" sz="3200" dirty="0">
              <a:cs typeface="Code New Roman" panose="020B0609020204030204" pitchFamily="49" charset="0"/>
            </a:endParaRPr>
          </a:p>
        </p:txBody>
      </p:sp>
    </p:spTree>
    <p:extLst>
      <p:ext uri="{BB962C8B-B14F-4D97-AF65-F5344CB8AC3E}">
        <p14:creationId xmlns:p14="http://schemas.microsoft.com/office/powerpoint/2010/main" val="202701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27" name="Rechthoek 26"/>
          <p:cNvSpPr/>
          <p:nvPr/>
        </p:nvSpPr>
        <p:spPr>
          <a:xfrm>
            <a:off x="6860886" y="160470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bootstrap</a:t>
            </a:r>
            <a:endParaRPr lang="nl-BE" sz="3600" dirty="0"/>
          </a:p>
        </p:txBody>
      </p:sp>
      <p:pic>
        <p:nvPicPr>
          <p:cNvPr id="2050" name="Picture 2" descr="Logo design for bootstrap · Issue #2350 · ng-bootstrap/ng-bootstrap ·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896" y="1564553"/>
            <a:ext cx="6049360" cy="5080518"/>
          </a:xfrm>
          <a:prstGeom prst="rect">
            <a:avLst/>
          </a:prstGeom>
          <a:noFill/>
          <a:extLst>
            <a:ext uri="{909E8E84-426E-40DD-AFC4-6F175D3DCCD1}">
              <a14:hiddenFill xmlns:a14="http://schemas.microsoft.com/office/drawing/2010/main">
                <a:solidFill>
                  <a:srgbClr val="FFFFFF"/>
                </a:solidFill>
              </a14:hiddenFill>
            </a:ext>
          </a:extLst>
        </p:spPr>
      </p:pic>
      <p:sp>
        <p:nvSpPr>
          <p:cNvPr id="17" name="Rechthoek 16"/>
          <p:cNvSpPr/>
          <p:nvPr/>
        </p:nvSpPr>
        <p:spPr>
          <a:xfrm>
            <a:off x="7435970" y="2530121"/>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err="1" smtClean="0"/>
              <a:t>css</a:t>
            </a:r>
            <a:endParaRPr lang="nl-BE" sz="3600" dirty="0"/>
          </a:p>
        </p:txBody>
      </p:sp>
      <p:sp>
        <p:nvSpPr>
          <p:cNvPr id="18" name="Rechthoek 17"/>
          <p:cNvSpPr/>
          <p:nvPr/>
        </p:nvSpPr>
        <p:spPr>
          <a:xfrm>
            <a:off x="7435970" y="3387690"/>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jQuery</a:t>
            </a:r>
            <a:endParaRPr lang="nl-BE" sz="3600" dirty="0"/>
          </a:p>
        </p:txBody>
      </p:sp>
      <p:sp>
        <p:nvSpPr>
          <p:cNvPr id="19" name="Rechthoek 18"/>
          <p:cNvSpPr/>
          <p:nvPr/>
        </p:nvSpPr>
        <p:spPr>
          <a:xfrm>
            <a:off x="7435970" y="4246322"/>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javascript</a:t>
            </a:r>
            <a:endParaRPr lang="nl-BE" sz="3600" dirty="0"/>
          </a:p>
        </p:txBody>
      </p:sp>
      <p:sp>
        <p:nvSpPr>
          <p:cNvPr id="2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26295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998968" y="3264292"/>
            <a:ext cx="3461657"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2" name="Tekstvak 21"/>
          <p:cNvSpPr txBox="1"/>
          <p:nvPr/>
        </p:nvSpPr>
        <p:spPr>
          <a:xfrm>
            <a:off x="4729797" y="4371049"/>
            <a:ext cx="6989452" cy="1569660"/>
          </a:xfrm>
          <a:prstGeom prst="rect">
            <a:avLst/>
          </a:prstGeom>
          <a:noFill/>
        </p:spPr>
        <p:txBody>
          <a:bodyPr wrap="square" rtlCol="0">
            <a:spAutoFit/>
          </a:bodyPr>
          <a:lstStyle/>
          <a:p>
            <a:r>
              <a:rPr lang="en-US" sz="3200" dirty="0" smtClean="0">
                <a:cs typeface="Code New Roman" panose="020B0609020204030204" pitchFamily="49" charset="0"/>
              </a:rPr>
              <a:t>De </a:t>
            </a:r>
            <a:r>
              <a:rPr lang="en-US" sz="3200" dirty="0" err="1" smtClean="0">
                <a:cs typeface="Code New Roman" panose="020B0609020204030204" pitchFamily="49" charset="0"/>
              </a:rPr>
              <a:t>standaardgebeurtenis</a:t>
            </a:r>
            <a:r>
              <a:rPr lang="en-US" sz="3200" dirty="0" smtClean="0">
                <a:cs typeface="Code New Roman" panose="020B0609020204030204" pitchFamily="49" charset="0"/>
              </a:rPr>
              <a:t> op het object </a:t>
            </a:r>
            <a:r>
              <a:rPr lang="en-US" sz="3200" dirty="0" err="1" smtClean="0">
                <a:cs typeface="Code New Roman" panose="020B0609020204030204" pitchFamily="49" charset="0"/>
              </a:rPr>
              <a:t>wordt</a:t>
            </a:r>
            <a:r>
              <a:rPr lang="en-US" sz="3200" dirty="0" smtClean="0">
                <a:cs typeface="Code New Roman" panose="020B0609020204030204" pitchFamily="49" charset="0"/>
              </a:rPr>
              <a:t> </a:t>
            </a:r>
            <a:r>
              <a:rPr lang="en-US" sz="3200" dirty="0" err="1" smtClean="0">
                <a:cs typeface="Code New Roman" panose="020B0609020204030204" pitchFamily="49" charset="0"/>
              </a:rPr>
              <a:t>niet</a:t>
            </a:r>
            <a:r>
              <a:rPr lang="en-US" sz="3200" dirty="0" smtClean="0">
                <a:cs typeface="Code New Roman" panose="020B0609020204030204" pitchFamily="49" charset="0"/>
              </a:rPr>
              <a:t> </a:t>
            </a:r>
            <a:r>
              <a:rPr lang="en-US" sz="3200" dirty="0" err="1" smtClean="0">
                <a:cs typeface="Code New Roman" panose="020B0609020204030204" pitchFamily="49" charset="0"/>
              </a:rPr>
              <a:t>uitgevoerd</a:t>
            </a:r>
            <a:r>
              <a:rPr lang="en-US" sz="3200" dirty="0">
                <a:cs typeface="Code New Roman" panose="020B0609020204030204" pitchFamily="49" charset="0"/>
              </a:rPr>
              <a:t> </a:t>
            </a:r>
            <a:r>
              <a:rPr lang="en-US" sz="3200" dirty="0" smtClean="0">
                <a:cs typeface="Code New Roman" panose="020B0609020204030204" pitchFamily="49" charset="0"/>
              </a:rPr>
              <a:t>(</a:t>
            </a:r>
            <a:r>
              <a:rPr lang="en-US" sz="3200" dirty="0" err="1" smtClean="0">
                <a:cs typeface="Code New Roman" panose="020B0609020204030204" pitchFamily="49" charset="0"/>
              </a:rPr>
              <a:t>hier</a:t>
            </a:r>
            <a:r>
              <a:rPr lang="en-US" sz="3200" dirty="0" smtClean="0">
                <a:cs typeface="Code New Roman" panose="020B0609020204030204" pitchFamily="49" charset="0"/>
              </a:rPr>
              <a:t>: </a:t>
            </a:r>
            <a:r>
              <a:rPr lang="en-US" sz="3200" dirty="0" err="1" smtClean="0">
                <a:cs typeface="Code New Roman" panose="020B0609020204030204" pitchFamily="49" charset="0"/>
              </a:rPr>
              <a:t>klikken</a:t>
            </a:r>
            <a:r>
              <a:rPr lang="en-US" sz="3200" dirty="0" smtClean="0">
                <a:cs typeface="Code New Roman" panose="020B0609020204030204" pitchFamily="49" charset="0"/>
              </a:rPr>
              <a:t> op de knop)</a:t>
            </a:r>
            <a:endParaRPr lang="en-US" sz="3200" dirty="0">
              <a:cs typeface="Code New Roman" panose="020B0609020204030204" pitchFamily="49" charset="0"/>
            </a:endParaRPr>
          </a:p>
        </p:txBody>
      </p:sp>
    </p:spTree>
    <p:extLst>
      <p:ext uri="{BB962C8B-B14F-4D97-AF65-F5344CB8AC3E}">
        <p14:creationId xmlns:p14="http://schemas.microsoft.com/office/powerpoint/2010/main" val="173464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998968" y="3553965"/>
            <a:ext cx="3461657"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2" name="Tekstvak 21"/>
          <p:cNvSpPr txBox="1"/>
          <p:nvPr/>
        </p:nvSpPr>
        <p:spPr>
          <a:xfrm>
            <a:off x="4729797" y="4371049"/>
            <a:ext cx="6989452" cy="1569660"/>
          </a:xfrm>
          <a:prstGeom prst="rect">
            <a:avLst/>
          </a:prstGeom>
          <a:noFill/>
        </p:spPr>
        <p:txBody>
          <a:bodyPr wrap="square" rtlCol="0">
            <a:spAutoFit/>
          </a:bodyPr>
          <a:lstStyle/>
          <a:p>
            <a:r>
              <a:rPr lang="en-US" sz="3200" dirty="0" err="1" smtClean="0">
                <a:cs typeface="Code New Roman" panose="020B0609020204030204" pitchFamily="49" charset="0"/>
              </a:rPr>
              <a:t>Ook</a:t>
            </a:r>
            <a:r>
              <a:rPr lang="en-US" sz="3200" dirty="0" smtClean="0">
                <a:cs typeface="Code New Roman" panose="020B0609020204030204" pitchFamily="49" charset="0"/>
              </a:rPr>
              <a:t> </a:t>
            </a:r>
            <a:r>
              <a:rPr lang="en-US" sz="3200" dirty="0" err="1" smtClean="0">
                <a:cs typeface="Code New Roman" panose="020B0609020204030204" pitchFamily="49" charset="0"/>
              </a:rPr>
              <a:t>gebeurtenissen</a:t>
            </a:r>
            <a:r>
              <a:rPr lang="en-US" sz="3200" dirty="0" smtClean="0">
                <a:cs typeface="Code New Roman" panose="020B0609020204030204" pitchFamily="49" charset="0"/>
              </a:rPr>
              <a:t> die het </a:t>
            </a:r>
            <a:r>
              <a:rPr lang="en-US" sz="3200" dirty="0" err="1" smtClean="0">
                <a:cs typeface="Code New Roman" panose="020B0609020204030204" pitchFamily="49" charset="0"/>
              </a:rPr>
              <a:t>gevolg</a:t>
            </a:r>
            <a:r>
              <a:rPr lang="en-US" sz="3200" dirty="0" smtClean="0">
                <a:cs typeface="Code New Roman" panose="020B0609020204030204" pitchFamily="49" charset="0"/>
              </a:rPr>
              <a:t> </a:t>
            </a:r>
            <a:r>
              <a:rPr lang="en-US" sz="3200" dirty="0" err="1" smtClean="0">
                <a:cs typeface="Code New Roman" panose="020B0609020204030204" pitchFamily="49" charset="0"/>
              </a:rPr>
              <a:t>zijn</a:t>
            </a:r>
            <a:r>
              <a:rPr lang="en-US" sz="3200" dirty="0" smtClean="0">
                <a:cs typeface="Code New Roman" panose="020B0609020204030204" pitchFamily="49" charset="0"/>
              </a:rPr>
              <a:t> van de </a:t>
            </a:r>
            <a:r>
              <a:rPr lang="en-US" sz="3200" dirty="0" err="1" smtClean="0">
                <a:cs typeface="Code New Roman" panose="020B0609020204030204" pitchFamily="49" charset="0"/>
              </a:rPr>
              <a:t>standaardgebeurtenis</a:t>
            </a:r>
            <a:r>
              <a:rPr lang="en-US" sz="3200" dirty="0" smtClean="0">
                <a:cs typeface="Code New Roman" panose="020B0609020204030204" pitchFamily="49" charset="0"/>
              </a:rPr>
              <a:t> op het object </a:t>
            </a:r>
            <a:r>
              <a:rPr lang="en-US" sz="3200" dirty="0" err="1" smtClean="0">
                <a:cs typeface="Code New Roman" panose="020B0609020204030204" pitchFamily="49" charset="0"/>
              </a:rPr>
              <a:t>worden</a:t>
            </a:r>
            <a:r>
              <a:rPr lang="en-US" sz="3200" dirty="0" smtClean="0">
                <a:cs typeface="Code New Roman" panose="020B0609020204030204" pitchFamily="49" charset="0"/>
              </a:rPr>
              <a:t> </a:t>
            </a:r>
            <a:r>
              <a:rPr lang="en-US" sz="3200" dirty="0" err="1" smtClean="0">
                <a:cs typeface="Code New Roman" panose="020B0609020204030204" pitchFamily="49" charset="0"/>
              </a:rPr>
              <a:t>niet</a:t>
            </a:r>
            <a:r>
              <a:rPr lang="en-US" sz="3200" dirty="0" smtClean="0">
                <a:cs typeface="Code New Roman" panose="020B0609020204030204" pitchFamily="49" charset="0"/>
              </a:rPr>
              <a:t> </a:t>
            </a:r>
            <a:r>
              <a:rPr lang="en-US" sz="3200" dirty="0" err="1" smtClean="0">
                <a:cs typeface="Code New Roman" panose="020B0609020204030204" pitchFamily="49" charset="0"/>
              </a:rPr>
              <a:t>uitgevoerd</a:t>
            </a:r>
            <a:r>
              <a:rPr lang="en-US" sz="3200" dirty="0" smtClean="0">
                <a:cs typeface="Code New Roman" panose="020B0609020204030204" pitchFamily="49" charset="0"/>
              </a:rPr>
              <a:t>.</a:t>
            </a:r>
            <a:endParaRPr lang="en-US" sz="3200" dirty="0">
              <a:cs typeface="Code New Roman" panose="020B0609020204030204" pitchFamily="49" charset="0"/>
            </a:endParaRPr>
          </a:p>
        </p:txBody>
      </p:sp>
    </p:spTree>
    <p:extLst>
      <p:ext uri="{BB962C8B-B14F-4D97-AF65-F5344CB8AC3E}">
        <p14:creationId xmlns:p14="http://schemas.microsoft.com/office/powerpoint/2010/main" val="32921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691058" y="5385944"/>
            <a:ext cx="4465522"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4915" y="2051737"/>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2" name="Tekstvak 21"/>
          <p:cNvSpPr txBox="1"/>
          <p:nvPr/>
        </p:nvSpPr>
        <p:spPr>
          <a:xfrm>
            <a:off x="4729796" y="2170727"/>
            <a:ext cx="6989452" cy="1569660"/>
          </a:xfrm>
          <a:prstGeom prst="rect">
            <a:avLst/>
          </a:prstGeom>
          <a:noFill/>
        </p:spPr>
        <p:txBody>
          <a:bodyPr wrap="square" rtlCol="0">
            <a:spAutoFit/>
          </a:bodyPr>
          <a:lstStyle/>
          <a:p>
            <a:r>
              <a:rPr lang="en-US" sz="3200" dirty="0" smtClean="0">
                <a:cs typeface="Code New Roman" panose="020B0609020204030204" pitchFamily="49" charset="0"/>
              </a:rPr>
              <a:t>De </a:t>
            </a:r>
            <a:r>
              <a:rPr lang="en-US" sz="3200" dirty="0" err="1" smtClean="0">
                <a:cs typeface="Code New Roman" panose="020B0609020204030204" pitchFamily="49" charset="0"/>
              </a:rPr>
              <a:t>css-klasse</a:t>
            </a:r>
            <a:r>
              <a:rPr lang="en-US" sz="3200" dirty="0" smtClean="0">
                <a:cs typeface="Code New Roman" panose="020B0609020204030204" pitchFamily="49" charset="0"/>
              </a:rPr>
              <a:t> “was-validated” </a:t>
            </a:r>
            <a:r>
              <a:rPr lang="en-US" sz="3200" dirty="0" err="1" smtClean="0">
                <a:cs typeface="Code New Roman" panose="020B0609020204030204" pitchFamily="49" charset="0"/>
              </a:rPr>
              <a:t>wordt</a:t>
            </a:r>
            <a:r>
              <a:rPr lang="en-US" sz="3200" dirty="0" smtClean="0">
                <a:cs typeface="Code New Roman" panose="020B0609020204030204" pitchFamily="49" charset="0"/>
              </a:rPr>
              <a:t> </a:t>
            </a:r>
            <a:r>
              <a:rPr lang="en-US" sz="3200" dirty="0" err="1" smtClean="0">
                <a:cs typeface="Code New Roman" panose="020B0609020204030204" pitchFamily="49" charset="0"/>
              </a:rPr>
              <a:t>toegevoegd</a:t>
            </a:r>
            <a:r>
              <a:rPr lang="en-US" sz="3200" dirty="0" smtClean="0">
                <a:cs typeface="Code New Roman" panose="020B0609020204030204" pitchFamily="49" charset="0"/>
              </a:rPr>
              <a:t> </a:t>
            </a:r>
            <a:r>
              <a:rPr lang="en-US" sz="3200" dirty="0" err="1" smtClean="0">
                <a:cs typeface="Code New Roman" panose="020B0609020204030204" pitchFamily="49" charset="0"/>
              </a:rPr>
              <a:t>aan</a:t>
            </a:r>
            <a:r>
              <a:rPr lang="en-US" sz="3200" dirty="0" smtClean="0">
                <a:cs typeface="Code New Roman" panose="020B0609020204030204" pitchFamily="49" charset="0"/>
              </a:rPr>
              <a:t> de form-tag in het html-document.</a:t>
            </a:r>
            <a:endParaRPr lang="en-US" sz="3200" dirty="0">
              <a:cs typeface="Code New Roman" panose="020B0609020204030204" pitchFamily="49" charset="0"/>
            </a:endParaRPr>
          </a:p>
        </p:txBody>
      </p:sp>
    </p:spTree>
    <p:extLst>
      <p:ext uri="{BB962C8B-B14F-4D97-AF65-F5344CB8AC3E}">
        <p14:creationId xmlns:p14="http://schemas.microsoft.com/office/powerpoint/2010/main" val="6735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4627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Het </a:t>
            </a:r>
            <a:r>
              <a:rPr lang="nl-BE" sz="2400" dirty="0">
                <a:latin typeface="+mj-lt"/>
                <a:cs typeface="Code New Roman" panose="020B0609020204030204" pitchFamily="49" charset="0"/>
              </a:rPr>
              <a:t>formulier werd zo ontworpen dat de knop bereken enkel aanklikbaar is wanneer de gebruiker het selectievakje akkoord heeft aangeklikt. Wijzig dit nu zo dat de knop bij het laden van het formulier wel aanklikbaar is, maar dat het formuliertje enkel als correct gevalideerd wordt indien het </a:t>
            </a:r>
            <a:r>
              <a:rPr lang="nl-BE" sz="2400" dirty="0" smtClean="0">
                <a:latin typeface="+mj-lt"/>
                <a:cs typeface="Code New Roman" panose="020B0609020204030204" pitchFamily="49" charset="0"/>
              </a:rPr>
              <a:t>selectievakje </a:t>
            </a:r>
            <a:r>
              <a:rPr lang="nl-BE" sz="2400" dirty="0">
                <a:latin typeface="+mj-lt"/>
                <a:cs typeface="Code New Roman" panose="020B0609020204030204" pitchFamily="49" charset="0"/>
              </a:rPr>
              <a:t>is aangevinkt.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plaats van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invalid</a:t>
            </a:r>
            <a:r>
              <a:rPr lang="nl-BE" sz="2400" dirty="0">
                <a:solidFill>
                  <a:schemeClr val="accent6"/>
                </a:solidFill>
                <a:latin typeface="Code New Roman" panose="020B0609020204030204" pitchFamily="49" charset="0"/>
                <a:cs typeface="Code New Roman" panose="020B0609020204030204" pitchFamily="49" charset="0"/>
              </a:rPr>
              <a:t>-feedback </a:t>
            </a:r>
            <a:r>
              <a:rPr lang="nl-BE" sz="2400" dirty="0">
                <a:latin typeface="+mj-lt"/>
                <a:cs typeface="Code New Roman" panose="020B0609020204030204" pitchFamily="49" charset="0"/>
              </a:rPr>
              <a:t>kan ook gebruik gemaakt worden van de klasse .</a:t>
            </a:r>
            <a:r>
              <a:rPr lang="nl-BE" sz="2400" dirty="0" err="1">
                <a:solidFill>
                  <a:schemeClr val="accent6"/>
                </a:solidFill>
                <a:latin typeface="Code New Roman" panose="020B0609020204030204" pitchFamily="49" charset="0"/>
                <a:cs typeface="Code New Roman" panose="020B0609020204030204" pitchFamily="49" charset="0"/>
              </a:rPr>
              <a:t>invalid-tooltip</a:t>
            </a:r>
            <a:r>
              <a:rPr lang="nl-BE" sz="2400" dirty="0">
                <a:latin typeface="+mj-lt"/>
                <a:cs typeface="Code New Roman" panose="020B0609020204030204" pitchFamily="49" charset="0"/>
              </a:rPr>
              <a:t>. Probeer het verschil tussen beide klassen uit.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het bestand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zijn nog heel wat </a:t>
            </a:r>
            <a:r>
              <a:rPr lang="nl-BE" sz="2400" dirty="0" err="1">
                <a:latin typeface="+mj-lt"/>
                <a:cs typeface="Code New Roman" panose="020B0609020204030204" pitchFamily="49" charset="0"/>
              </a:rPr>
              <a:t>selectoren</a:t>
            </a:r>
            <a:r>
              <a:rPr lang="nl-BE" sz="2400" dirty="0">
                <a:latin typeface="+mj-lt"/>
                <a:cs typeface="Code New Roman" panose="020B0609020204030204" pitchFamily="49" charset="0"/>
              </a:rPr>
              <a:t> blijven staan, die door het gebruik van bootstrap overbodig zijn geworden. Verwijder alle </a:t>
            </a:r>
            <a:r>
              <a:rPr lang="nl-BE" sz="2400" dirty="0" smtClean="0">
                <a:latin typeface="+mj-lt"/>
                <a:cs typeface="Code New Roman" panose="020B0609020204030204" pitchFamily="49" charset="0"/>
              </a:rPr>
              <a:t>overbodige </a:t>
            </a:r>
            <a:r>
              <a:rPr lang="nl-BE" sz="2400" dirty="0" err="1">
                <a:latin typeface="+mj-lt"/>
                <a:cs typeface="Code New Roman" panose="020B0609020204030204" pitchFamily="49" charset="0"/>
              </a:rPr>
              <a:t>selectoren</a:t>
            </a:r>
            <a:r>
              <a:rPr lang="nl-BE" sz="2400" dirty="0">
                <a:latin typeface="+mj-lt"/>
                <a:cs typeface="Code New Roman" panose="020B0609020204030204" pitchFamily="49" charset="0"/>
              </a:rPr>
              <a:t> en opmaakkenmerken.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79787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183</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1" name="Tekstvak 20"/>
          <p:cNvSpPr txBox="1"/>
          <p:nvPr/>
        </p:nvSpPr>
        <p:spPr>
          <a:xfrm>
            <a:off x="1529730" y="1587390"/>
            <a:ext cx="4408579" cy="1754326"/>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invalid</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-feedback</a:t>
            </a:r>
          </a:p>
          <a:p>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invalid-tooltip</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4" name="Afbeelding 2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5" name="Tekstvak 24"/>
          <p:cNvSpPr txBox="1"/>
          <p:nvPr/>
        </p:nvSpPr>
        <p:spPr>
          <a:xfrm>
            <a:off x="7821673" y="1587390"/>
            <a:ext cx="3926075" cy="1754326"/>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valid</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-feedback</a:t>
            </a:r>
          </a:p>
          <a:p>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valid-tooltip</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6" name="Pijl-omlaag 25"/>
          <p:cNvSpPr/>
          <p:nvPr/>
        </p:nvSpPr>
        <p:spPr>
          <a:xfrm rot="16200000">
            <a:off x="6148213" y="1742720"/>
            <a:ext cx="1420291" cy="160486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293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 </a:t>
            </a:r>
            <a:r>
              <a:rPr lang="nl-BE" sz="2200" dirty="0">
                <a:solidFill>
                  <a:schemeClr val="tx1"/>
                </a:solidFill>
              </a:rPr>
              <a:t>Bootstrap is het mogelijk om een navigatiemenu weer te geven in de vorm van tabbladen. Wijzig de navigatiebalk in </a:t>
            </a:r>
            <a:r>
              <a:rPr lang="nl-BE" sz="2400" dirty="0">
                <a:solidFill>
                  <a:schemeClr val="accent6"/>
                </a:solidFill>
                <a:latin typeface="Code New Roman" panose="020B0609020204030204" pitchFamily="49" charset="0"/>
                <a:cs typeface="Code New Roman" panose="020B0609020204030204" pitchFamily="49" charset="0"/>
              </a:rPr>
              <a:t>vb11</a:t>
            </a:r>
            <a:r>
              <a:rPr lang="nl-BE" sz="2200" dirty="0">
                <a:solidFill>
                  <a:schemeClr val="tx1"/>
                </a:solidFill>
              </a:rPr>
              <a:t> naar zo’n navigatie-menu met tabs</a:t>
            </a:r>
            <a:r>
              <a:rPr lang="nl-BE" sz="2200" dirty="0" smtClean="0">
                <a:solidFill>
                  <a:schemeClr val="tx1"/>
                </a:solidFill>
              </a:rPr>
              <a:t>.</a:t>
            </a:r>
          </a:p>
          <a:p>
            <a:pPr marL="342900" lvl="0" indent="-342900">
              <a:spcBef>
                <a:spcPts val="1200"/>
              </a:spcBef>
              <a:buClr>
                <a:schemeClr val="accent6"/>
              </a:buClr>
              <a:buFont typeface="Wingdings 3" panose="05040102010807070707" pitchFamily="18" charset="2"/>
              <a:buChar char="u"/>
            </a:pPr>
            <a:endParaRPr lang="nl-BE" sz="2200" dirty="0" smtClean="0">
              <a:solidFill>
                <a:schemeClr val="tx1"/>
              </a:solidFill>
            </a:endParaRPr>
          </a:p>
          <a:p>
            <a:pPr lvl="0">
              <a:spcBef>
                <a:spcPts val="1200"/>
              </a:spcBef>
              <a:buClr>
                <a:schemeClr val="accent6"/>
              </a:buClr>
            </a:pP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Haal </a:t>
            </a:r>
            <a:r>
              <a:rPr lang="nl-BE" sz="2200" dirty="0">
                <a:solidFill>
                  <a:schemeClr val="tx1"/>
                </a:solidFill>
              </a:rPr>
              <a:t>in de pagina </a:t>
            </a:r>
            <a:r>
              <a:rPr lang="nl-BE" sz="2400" dirty="0">
                <a:solidFill>
                  <a:schemeClr val="accent6"/>
                </a:solidFill>
                <a:latin typeface="Code New Roman" panose="020B0609020204030204" pitchFamily="49" charset="0"/>
                <a:cs typeface="Code New Roman" panose="020B0609020204030204" pitchFamily="49" charset="0"/>
              </a:rPr>
              <a:t>overons.html</a:t>
            </a:r>
            <a:r>
              <a:rPr lang="nl-BE" sz="2200" dirty="0">
                <a:solidFill>
                  <a:schemeClr val="tx1"/>
                </a:solidFill>
              </a:rPr>
              <a:t> de knop om het modaal dialoogvenster te openen weg. Plaats de </a:t>
            </a:r>
            <a:r>
              <a:rPr lang="nl-BE" sz="2200" dirty="0" err="1">
                <a:solidFill>
                  <a:schemeClr val="tx1"/>
                </a:solidFill>
              </a:rPr>
              <a:t>thumbnails</a:t>
            </a:r>
            <a:r>
              <a:rPr lang="nl-BE" sz="2200" dirty="0">
                <a:solidFill>
                  <a:schemeClr val="tx1"/>
                </a:solidFill>
              </a:rPr>
              <a:t> terug op de pagina. Zoek een manier om ervoor te zorgen dat wanneer je op een thumbnail klikt, de </a:t>
            </a:r>
            <a:r>
              <a:rPr lang="nl-BE" sz="2200" dirty="0" smtClean="0">
                <a:solidFill>
                  <a:schemeClr val="tx1"/>
                </a:solidFill>
              </a:rPr>
              <a:t>overeenkomstige </a:t>
            </a:r>
            <a:r>
              <a:rPr lang="nl-BE" sz="2200" dirty="0">
                <a:solidFill>
                  <a:schemeClr val="tx1"/>
                </a:solidFill>
              </a:rPr>
              <a:t>foto als eerste wordt getoond in een carrousel in een modaal dialoogvenster.</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de web- en stijlpagina’s met de </a:t>
            </a:r>
            <a:r>
              <a:rPr lang="nl-BE" sz="2200" dirty="0" err="1">
                <a:solidFill>
                  <a:schemeClr val="tx1"/>
                </a:solidFill>
              </a:rPr>
              <a:t>validator</a:t>
            </a:r>
            <a:r>
              <a:rPr lang="nl-BE" sz="22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a:t>
            </a:r>
            <a:endParaRPr lang="nl-BE" sz="2800" dirty="0"/>
          </a:p>
        </p:txBody>
      </p:sp>
      <p:pic>
        <p:nvPicPr>
          <p:cNvPr id="16" name="Afbeelding 15"/>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1753" t="39929" r="54900" b="55299"/>
          <a:stretch/>
        </p:blipFill>
        <p:spPr bwMode="auto">
          <a:xfrm>
            <a:off x="2220686" y="3343210"/>
            <a:ext cx="9227974" cy="794354"/>
          </a:xfrm>
          <a:prstGeom prst="rect">
            <a:avLst/>
          </a:prstGeom>
          <a:ln>
            <a:noFill/>
          </a:ln>
          <a:extLst>
            <a:ext uri="{53640926-AAD7-44D8-BBD7-CCE9431645EC}">
              <a14:shadowObscured xmlns:a14="http://schemas.microsoft.com/office/drawing/2010/main"/>
            </a:ext>
          </a:extLst>
        </p:spPr>
      </p:pic>
      <p:pic>
        <p:nvPicPr>
          <p:cNvPr id="18" name="Afbeelding 17" descr="Click Cursor, Icon, Cursor, Click, Button, Pointer"/>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834974">
            <a:off x="8315699" y="3588627"/>
            <a:ext cx="531646" cy="649666"/>
          </a:xfrm>
          <a:prstGeom prst="rect">
            <a:avLst/>
          </a:prstGeom>
          <a:noFill/>
          <a:ln>
            <a:noFill/>
          </a:ln>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tx1"/>
                </a:solidFill>
              </a:rPr>
              <a:t>oefening 2.3.</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oefening-11-2</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webpagina responsief, zodat die er ook op een mobiel scherm aantrekkelijk uit ziet.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de web- en stijlpagina’s met de </a:t>
            </a:r>
            <a:r>
              <a:rPr lang="nl-BE" sz="2200" dirty="0" err="1">
                <a:solidFill>
                  <a:schemeClr val="tx1"/>
                </a:solidFill>
              </a:rPr>
              <a:t>validator</a:t>
            </a:r>
            <a:r>
              <a:rPr lang="nl-BE" sz="22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11.2</a:t>
            </a:r>
            <a:endParaRPr lang="nl-BE" sz="2800" dirty="0"/>
          </a:p>
        </p:txBody>
      </p:sp>
    </p:spTree>
    <p:extLst>
      <p:ext uri="{BB962C8B-B14F-4D97-AF65-F5344CB8AC3E}">
        <p14:creationId xmlns:p14="http://schemas.microsoft.com/office/powerpoint/2010/main" val="40837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3.1.</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a:solidFill>
                  <a:schemeClr val="accent6"/>
                </a:solidFill>
                <a:latin typeface="Code New Roman" panose="020B0609020204030204" pitchFamily="49" charset="0"/>
                <a:cs typeface="Code New Roman" panose="020B0609020204030204" pitchFamily="49" charset="0"/>
              </a:rPr>
              <a:t>oefening-11-3</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webpagina responsief, zodat die er ook </a:t>
            </a:r>
            <a:r>
              <a:rPr lang="nl-BE" sz="2800" dirty="0" smtClean="0">
                <a:solidFill>
                  <a:schemeClr val="tx1"/>
                </a:solidFill>
              </a:rPr>
              <a:t>op een </a:t>
            </a:r>
            <a:r>
              <a:rPr lang="nl-BE" sz="2800" dirty="0">
                <a:solidFill>
                  <a:schemeClr val="tx1"/>
                </a:solidFill>
              </a:rPr>
              <a:t>mobiel scherm aantrekkelijk uit ziet.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11.3</a:t>
            </a:r>
            <a:endParaRPr lang="nl-BE" sz="2800" dirty="0"/>
          </a:p>
        </p:txBody>
      </p:sp>
    </p:spTree>
    <p:extLst>
      <p:ext uri="{BB962C8B-B14F-4D97-AF65-F5344CB8AC3E}">
        <p14:creationId xmlns:p14="http://schemas.microsoft.com/office/powerpoint/2010/main" val="85652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3.4.</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de vijf afbeeldingen in een carrousel in de pagina. Zorg dat elke foto na vijf seconden automatisch vernieuwd wordt en voeg knoppen toe om naar de vorige en volgende afbeelding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11.4</a:t>
            </a:r>
            <a:endParaRPr lang="nl-BE" sz="2800" dirty="0"/>
          </a:p>
        </p:txBody>
      </p:sp>
    </p:spTree>
    <p:extLst>
      <p:ext uri="{BB962C8B-B14F-4D97-AF65-F5344CB8AC3E}">
        <p14:creationId xmlns:p14="http://schemas.microsoft.com/office/powerpoint/2010/main" val="42294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3.5.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ervoor dat er bij het klikken op een thumbnail de aangeklikte affiche als eerste in een carrousel in een modaal venster wordt geopend. Zorg dat elke affiche na vijf seconden automatisch vernieuwd wordt en voeg </a:t>
            </a:r>
            <a:r>
              <a:rPr lang="nl-BE" sz="2800" dirty="0" smtClean="0">
                <a:solidFill>
                  <a:schemeClr val="tx1"/>
                </a:solidFill>
              </a:rPr>
              <a:t>knoppen </a:t>
            </a:r>
            <a:r>
              <a:rPr lang="nl-BE" sz="2800" dirty="0">
                <a:solidFill>
                  <a:schemeClr val="tx1"/>
                </a:solidFill>
              </a:rPr>
              <a:t>toe om naar de vorige en volgende affiche te gaan</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11.5</a:t>
            </a:r>
            <a:endParaRPr lang="nl-BE" sz="2800" dirty="0"/>
          </a:p>
        </p:txBody>
      </p:sp>
    </p:spTree>
    <p:extLst>
      <p:ext uri="{BB962C8B-B14F-4D97-AF65-F5344CB8AC3E}">
        <p14:creationId xmlns:p14="http://schemas.microsoft.com/office/powerpoint/2010/main" val="15289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21488</TotalTime>
  <Words>9152</Words>
  <Application>Microsoft Office PowerPoint</Application>
  <PresentationFormat>Breedbeeld</PresentationFormat>
  <Paragraphs>1687</Paragraphs>
  <Slides>117</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117</vt:i4>
      </vt:variant>
    </vt:vector>
  </HeadingPairs>
  <TitlesOfParts>
    <vt:vector size="125" baseType="lpstr">
      <vt:lpstr>Arial</vt:lpstr>
      <vt:lpstr>Code New Roman</vt:lpstr>
      <vt:lpstr>Tekton Pro</vt:lpstr>
      <vt:lpstr>Times New Roman</vt:lpstr>
      <vt:lpstr>Trebuchet MS</vt:lpstr>
      <vt:lpstr>Wingdings</vt:lpstr>
      <vt:lpstr>Wingdings 3</vt:lpstr>
      <vt:lpstr>Kantoorthema</vt:lpstr>
      <vt:lpstr>11. Stralend op elk scherm</vt:lpstr>
      <vt:lpstr>11. Stralend op elk scherm</vt:lpstr>
      <vt:lpstr>11.1 Een icoontje voor je website</vt:lpstr>
      <vt:lpstr>PowerPoint-presentatie</vt:lpstr>
      <vt:lpstr>PowerPoint-presentatie</vt:lpstr>
      <vt:lpstr>11.2 Je webpagina’s op de rooster gelegd</vt:lpstr>
      <vt:lpstr>11.2 Je webpagina’s op de rooster gelegd</vt:lpstr>
      <vt:lpstr>11.2 Je webpagina’s op de rooster gelegd</vt:lpstr>
      <vt:lpstr>11.2 Je webpagina’s op de rooster gelegd</vt:lpstr>
      <vt:lpstr>PowerPoint-presentatie</vt:lpstr>
      <vt:lpstr>PowerPoint-presentatie</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11.3 In de kijker</vt:lpstr>
      <vt:lpstr>PowerPoint-presentatie</vt:lpstr>
      <vt:lpstr>PowerPoint-presentatie</vt:lpstr>
      <vt:lpstr>PowerPoint-presentatie</vt:lpstr>
      <vt:lpstr>PowerPoint-presentatie</vt:lpstr>
      <vt:lpstr>11.3 In de kijker</vt:lpstr>
      <vt:lpstr>PowerPoint-presentatie</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11.5 Tabellen voor elk scherm</vt:lpstr>
      <vt:lpstr>PowerPoint-presentatie</vt:lpstr>
      <vt:lpstr>PowerPoint-presentatie</vt:lpstr>
      <vt:lpstr>11.5 Tabellen voor elk scherm</vt:lpstr>
      <vt:lpstr>11.5 Tabellen voor elk scherm</vt:lpstr>
      <vt:lpstr>11.5 Tabellen voor elk scherm</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 Stralend op elk scherm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150</cp:revision>
  <dcterms:created xsi:type="dcterms:W3CDTF">2019-07-14T07:52:00Z</dcterms:created>
  <dcterms:modified xsi:type="dcterms:W3CDTF">2022-05-26T10:08:30Z</dcterms:modified>
</cp:coreProperties>
</file>